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7" r:id="rId2"/>
    <p:sldId id="260" r:id="rId3"/>
    <p:sldId id="290" r:id="rId4"/>
    <p:sldId id="263" r:id="rId5"/>
    <p:sldId id="264" r:id="rId6"/>
    <p:sldId id="291" r:id="rId7"/>
    <p:sldId id="293" r:id="rId8"/>
    <p:sldId id="294" r:id="rId9"/>
    <p:sldId id="295" r:id="rId10"/>
    <p:sldId id="268" r:id="rId11"/>
    <p:sldId id="269" r:id="rId12"/>
    <p:sldId id="286" r:id="rId13"/>
    <p:sldId id="292" r:id="rId14"/>
    <p:sldId id="394" r:id="rId15"/>
    <p:sldId id="289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96" d="100"/>
          <a:sy n="96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55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F4403F2-0645-46C8-B624-51B1DF55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" r="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9C3689-FEB1-43DD-B2E9-A854C6F1AD8C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>
            <a:gsLst>
              <a:gs pos="20000">
                <a:schemeClr val="accent1">
                  <a:lumMod val="75000"/>
                </a:schemeClr>
              </a:gs>
              <a:gs pos="90000">
                <a:schemeClr val="accent1">
                  <a:lumMod val="75000"/>
                  <a:alpha val="0"/>
                </a:schemeClr>
              </a:gs>
            </a:gsLst>
            <a:lin ang="540000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66750" y="2571750"/>
            <a:ext cx="10763250" cy="161925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Presentation Title Goes Here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386ADE-E8BE-49FF-B44D-9E4A1CA97E04}"/>
              </a:ext>
            </a:extLst>
          </p:cNvPr>
          <p:cNvSpPr>
            <a:spLocks/>
          </p:cNvSpPr>
          <p:nvPr/>
        </p:nvSpPr>
        <p:spPr>
          <a:xfrm>
            <a:off x="657225" y="714375"/>
            <a:ext cx="323850" cy="32385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666750" y="4552950"/>
            <a:ext cx="10763250" cy="476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add 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914900" y="5524500"/>
            <a:ext cx="2247900" cy="361950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</a:ln>
        </p:spPr>
        <p:txBody>
          <a:bodyPr vert="horz" rtlCol="0" anchor="ctr"/>
          <a:lstStyle>
            <a:lvl1pPr marL="0" indent="0" algn="ctr">
              <a:lnSpc>
                <a:spcPct val="100000"/>
              </a:lnSpc>
              <a:buNone/>
              <a:defRPr lang="en-US" altLang="zh-CN" sz="1200" b="0" i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Presenter name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86F9FF7-623F-4FFF-804E-3A8D3B5EE5E2}"/>
              </a:ext>
            </a:extLst>
          </p:cNvPr>
          <p:cNvSpPr>
            <a:spLocks/>
          </p:cNvSpPr>
          <p:nvPr/>
        </p:nvSpPr>
        <p:spPr>
          <a:xfrm>
            <a:off x="800100" y="857250"/>
            <a:ext cx="38100" cy="38100"/>
          </a:xfrm>
          <a:prstGeom prst="triangle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2B5D23-7FA9-4950-B421-21A770B3D7C4}"/>
              </a:ext>
            </a:extLst>
          </p:cNvPr>
          <p:cNvSpPr>
            <a:spLocks/>
          </p:cNvSpPr>
          <p:nvPr/>
        </p:nvSpPr>
        <p:spPr>
          <a:xfrm>
            <a:off x="657225" y="1104900"/>
            <a:ext cx="323850" cy="32385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914900" y="6029325"/>
            <a:ext cx="2247900" cy="3619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vert="horz" rtlCol="0" anchor="ctr"/>
          <a:lstStyle>
            <a:lvl1pPr marL="0" indent="0" algn="ctr">
              <a:lnSpc>
                <a:spcPct val="100000"/>
              </a:lnSpc>
              <a:buNone/>
              <a:defRPr lang="en-US" altLang="zh-CN" sz="1200" b="0" i="0" smtClean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www.officeplus.cn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53BE07A-53F3-4364-BD4A-2A5ACE145068}"/>
              </a:ext>
            </a:extLst>
          </p:cNvPr>
          <p:cNvSpPr>
            <a:spLocks/>
          </p:cNvSpPr>
          <p:nvPr/>
        </p:nvSpPr>
        <p:spPr>
          <a:xfrm rot="10800000">
            <a:off x="800100" y="1247775"/>
            <a:ext cx="38100" cy="38100"/>
          </a:xfrm>
          <a:prstGeom prst="triangl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50A475-59E9-4C36-B353-5AC1044F57BF}"/>
              </a:ext>
            </a:extLst>
          </p:cNvPr>
          <p:cNvSpPr>
            <a:spLocks/>
          </p:cNvSpPr>
          <p:nvPr/>
        </p:nvSpPr>
        <p:spPr>
          <a:xfrm>
            <a:off x="10982325" y="714375"/>
            <a:ext cx="114300" cy="1143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1A3BB9-0346-4A8D-B933-9BCF0952C642}"/>
              </a:ext>
            </a:extLst>
          </p:cNvPr>
          <p:cNvSpPr>
            <a:spLocks/>
          </p:cNvSpPr>
          <p:nvPr/>
        </p:nvSpPr>
        <p:spPr>
          <a:xfrm>
            <a:off x="11191875" y="714375"/>
            <a:ext cx="114300" cy="1143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3B9DFA-AE04-4F5E-A1F1-12C8E67BDCE3}"/>
              </a:ext>
            </a:extLst>
          </p:cNvPr>
          <p:cNvSpPr>
            <a:spLocks/>
          </p:cNvSpPr>
          <p:nvPr/>
        </p:nvSpPr>
        <p:spPr>
          <a:xfrm>
            <a:off x="11391900" y="714375"/>
            <a:ext cx="114300" cy="1143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7332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401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2024/6/16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6" name="Group 5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Freeform: Shape 8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966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14475-4B84-453C-8084-FFADD6EA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" r="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1F00AD-6DF4-4757-980A-A3DE262F41F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>
            <a:gsLst>
              <a:gs pos="20000">
                <a:schemeClr val="accent1">
                  <a:lumMod val="75000"/>
                </a:schemeClr>
              </a:gs>
              <a:gs pos="90000">
                <a:schemeClr val="accent1">
                  <a:lumMod val="75000"/>
                  <a:alpha val="0"/>
                </a:schemeClr>
              </a:gs>
            </a:gsLst>
            <a:lin ang="1620000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333750" y="4191000"/>
            <a:ext cx="5334000" cy="857250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add title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3333750" y="5048250"/>
            <a:ext cx="5334000" cy="952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5639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D10539A-C1C4-6938-E08F-ABBF8809B51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27E2AD-3652-ED88-F70A-AB4CB38FE0A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l="-180" r="-18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21FF61-D406-0CC5-1220-B0D3CCB8BCF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2A54-1ED4-49C6-8154-FC2019FF8FB3}" type="datetime1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922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2024/6/16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9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062518C-42C3-4C7B-AF4F-D56C4A3D02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" r="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49D8E5-F109-45A9-B772-7332E9CC32CC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>
            <a:gsLst>
              <a:gs pos="20000">
                <a:schemeClr val="accent1">
                  <a:lumMod val="75000"/>
                </a:schemeClr>
              </a:gs>
              <a:gs pos="90000">
                <a:schemeClr val="accent1">
                  <a:lumMod val="75000"/>
                  <a:alpha val="0"/>
                </a:schemeClr>
              </a:gs>
            </a:gsLst>
            <a:lin ang="540000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66750" y="2571750"/>
            <a:ext cx="10763250" cy="161925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369D07-0051-46E2-A67C-8715C5F44BAF}"/>
              </a:ext>
            </a:extLst>
          </p:cNvPr>
          <p:cNvSpPr>
            <a:spLocks/>
          </p:cNvSpPr>
          <p:nvPr/>
        </p:nvSpPr>
        <p:spPr>
          <a:xfrm>
            <a:off x="657225" y="714375"/>
            <a:ext cx="323850" cy="323850"/>
          </a:xfrm>
          <a:prstGeom prst="ellips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914900" y="5524500"/>
            <a:ext cx="2247900" cy="361950"/>
          </a:xfrm>
          <a:prstGeom prst="roundRect">
            <a:avLst>
              <a:gd name="adj" fmla="val 50000"/>
            </a:avLst>
          </a:prstGeom>
          <a:ln w="12700">
            <a:solidFill>
              <a:schemeClr val="tx1"/>
            </a:solidFill>
          </a:ln>
        </p:spPr>
        <p:txBody>
          <a:bodyPr vert="horz" rtlCol="0" anchor="ctr"/>
          <a:lstStyle>
            <a:lvl1pPr marL="0" indent="0" algn="ctr">
              <a:lnSpc>
                <a:spcPct val="100000"/>
              </a:lnSpc>
              <a:buNone/>
              <a:defRPr lang="en-US" altLang="zh-CN" sz="1200" b="0" i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Speaker name and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914900" y="6029325"/>
            <a:ext cx="2247900" cy="361950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vert="horz" rtlCol="0" anchor="ctr"/>
          <a:lstStyle>
            <a:lvl1pPr marL="0" indent="0" algn="ctr">
              <a:lnSpc>
                <a:spcPct val="100000"/>
              </a:lnSpc>
              <a:buNone/>
              <a:defRPr lang="en-US" altLang="zh-CN" sz="1200" b="0" i="0" smtClean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OfficePLUS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3EEE520-DC81-444F-8C91-C0F8C7C52FAA}"/>
              </a:ext>
            </a:extLst>
          </p:cNvPr>
          <p:cNvSpPr>
            <a:spLocks/>
          </p:cNvSpPr>
          <p:nvPr/>
        </p:nvSpPr>
        <p:spPr>
          <a:xfrm>
            <a:off x="800100" y="857250"/>
            <a:ext cx="38100" cy="38100"/>
          </a:xfrm>
          <a:prstGeom prst="triangle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61AC97-E67A-4B33-AF80-02786B560407}"/>
              </a:ext>
            </a:extLst>
          </p:cNvPr>
          <p:cNvSpPr>
            <a:spLocks/>
          </p:cNvSpPr>
          <p:nvPr/>
        </p:nvSpPr>
        <p:spPr>
          <a:xfrm>
            <a:off x="657225" y="1104900"/>
            <a:ext cx="323850" cy="32385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846C5119-B45B-492F-BFC8-6172FAC2FB24}"/>
              </a:ext>
            </a:extLst>
          </p:cNvPr>
          <p:cNvSpPr>
            <a:spLocks/>
          </p:cNvSpPr>
          <p:nvPr/>
        </p:nvSpPr>
        <p:spPr>
          <a:xfrm rot="10800000">
            <a:off x="800100" y="1247775"/>
            <a:ext cx="38100" cy="38100"/>
          </a:xfrm>
          <a:prstGeom prst="triangle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AEB604-D2E7-4C4B-8643-DCF2578D325F}"/>
              </a:ext>
            </a:extLst>
          </p:cNvPr>
          <p:cNvSpPr>
            <a:spLocks/>
          </p:cNvSpPr>
          <p:nvPr/>
        </p:nvSpPr>
        <p:spPr>
          <a:xfrm>
            <a:off x="10982325" y="714375"/>
            <a:ext cx="114300" cy="1143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01E676-A01C-4A3A-AD31-F1F3D8B40CC6}"/>
              </a:ext>
            </a:extLst>
          </p:cNvPr>
          <p:cNvSpPr>
            <a:spLocks/>
          </p:cNvSpPr>
          <p:nvPr/>
        </p:nvSpPr>
        <p:spPr>
          <a:xfrm>
            <a:off x="11191875" y="714375"/>
            <a:ext cx="114300" cy="1143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03FB15-0158-44CF-AFD2-DFAA5BE8BB64}"/>
              </a:ext>
            </a:extLst>
          </p:cNvPr>
          <p:cNvSpPr>
            <a:spLocks/>
          </p:cNvSpPr>
          <p:nvPr/>
        </p:nvSpPr>
        <p:spPr>
          <a:xfrm>
            <a:off x="11391900" y="714375"/>
            <a:ext cx="114300" cy="1143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023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2024/6/16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0976" y="685800"/>
            <a:ext cx="10763250" cy="1619250"/>
          </a:xfrm>
        </p:spPr>
        <p:txBody>
          <a:bodyPr wrap="square">
            <a:normAutofit fontScale="90000"/>
          </a:bodyPr>
          <a:lstStyle/>
          <a:p>
            <a:r>
              <a:rPr lang="en-US" altLang="zh-CN" dirty="0"/>
              <a:t>Introduction to </a:t>
            </a:r>
            <a:br>
              <a:rPr lang="en-US" altLang="zh-CN" dirty="0"/>
            </a:br>
            <a:r>
              <a:rPr lang="en-US" altLang="zh-CN" dirty="0"/>
              <a:t>Cruise Earth Database</a:t>
            </a:r>
            <a:endParaRPr lang="zh-CN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93022" y="3022324"/>
            <a:ext cx="11205955" cy="1324390"/>
          </a:xfrm>
        </p:spPr>
        <p:txBody>
          <a:bodyPr wrap="square">
            <a:normAutofit lnSpcReduction="10000"/>
          </a:bodyPr>
          <a:lstStyle/>
          <a:p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2150233 </a:t>
            </a:r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朱申哲</a:t>
            </a:r>
            <a:endParaRPr lang="en-US" altLang="zh-CN" sz="3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2024</a:t>
            </a:r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年</a:t>
            </a:r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6</a:t>
            </a:r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月</a:t>
            </a:r>
            <a:r>
              <a:rPr lang="en-US" altLang="zh-CN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16</a:t>
            </a:r>
            <a:r>
              <a:rPr lang="zh-CN" altLang="en-US" sz="32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日</a:t>
            </a:r>
            <a:endParaRPr lang="en-US" altLang="zh-CN" sz="3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650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1A4375-DB8E-66F7-7267-F66E44C6B169}"/>
              </a:ext>
            </a:extLst>
          </p:cNvPr>
          <p:cNvGrpSpPr/>
          <p:nvPr/>
        </p:nvGrpSpPr>
        <p:grpSpPr>
          <a:xfrm>
            <a:off x="1020281" y="2349947"/>
            <a:ext cx="9416493" cy="3507461"/>
            <a:chOff x="1297090" y="2309047"/>
            <a:chExt cx="9416493" cy="35510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DED9D5-379A-8B43-8D71-99FCF63D9C67}"/>
                </a:ext>
              </a:extLst>
            </p:cNvPr>
            <p:cNvSpPr/>
            <p:nvPr/>
          </p:nvSpPr>
          <p:spPr>
            <a:xfrm>
              <a:off x="1297090" y="2309047"/>
              <a:ext cx="968583" cy="2948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1200" dirty="0">
                  <a:solidFill>
                    <a:schemeClr val="tx1"/>
                  </a:solidFill>
                </a:rPr>
                <a:t>2024.4.27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5245796-B1DE-9F13-A33B-BB0F95FB63F9}"/>
                </a:ext>
              </a:extLst>
            </p:cNvPr>
            <p:cNvGrpSpPr/>
            <p:nvPr/>
          </p:nvGrpSpPr>
          <p:grpSpPr>
            <a:xfrm>
              <a:off x="1313316" y="2610385"/>
              <a:ext cx="9400267" cy="3249698"/>
              <a:chOff x="1313316" y="2610385"/>
              <a:chExt cx="9400267" cy="324969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6D7C97B-F27F-D2CF-5E48-88FE750DACCA}"/>
                  </a:ext>
                </a:extLst>
              </p:cNvPr>
              <p:cNvGrpSpPr/>
              <p:nvPr/>
            </p:nvGrpSpPr>
            <p:grpSpPr>
              <a:xfrm>
                <a:off x="1628982" y="2610385"/>
                <a:ext cx="8768935" cy="152400"/>
                <a:chOff x="1697797" y="2881055"/>
                <a:chExt cx="8768935" cy="1524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A9779833-61B1-31B2-FDE1-9BD6422FDA38}"/>
                    </a:ext>
                  </a:extLst>
                </p:cNvPr>
                <p:cNvCxnSpPr>
                  <a:cxnSpLocks/>
                  <a:stCxn id="8" idx="6"/>
                  <a:endCxn id="10" idx="2"/>
                </p:cNvCxnSpPr>
                <p:nvPr/>
              </p:nvCxnSpPr>
              <p:spPr>
                <a:xfrm>
                  <a:off x="1850197" y="2957255"/>
                  <a:ext cx="8464135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3B18865-C379-8B72-22A0-F6C53BA8F888}"/>
                    </a:ext>
                  </a:extLst>
                </p:cNvPr>
                <p:cNvSpPr/>
                <p:nvPr/>
              </p:nvSpPr>
              <p:spPr>
                <a:xfrm>
                  <a:off x="1697797" y="2881055"/>
                  <a:ext cx="152400" cy="152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1E0E21E-6321-D704-6931-B452BBFBCF6D}"/>
                    </a:ext>
                  </a:extLst>
                </p:cNvPr>
                <p:cNvSpPr/>
                <p:nvPr/>
              </p:nvSpPr>
              <p:spPr>
                <a:xfrm>
                  <a:off x="6006064" y="2881055"/>
                  <a:ext cx="152400" cy="152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CFBA67BE-C86C-93B8-EF5A-9ECE2F1514F6}"/>
                    </a:ext>
                  </a:extLst>
                </p:cNvPr>
                <p:cNvSpPr/>
                <p:nvPr/>
              </p:nvSpPr>
              <p:spPr>
                <a:xfrm>
                  <a:off x="10314332" y="2881055"/>
                  <a:ext cx="152400" cy="152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5F5C93B-ABB6-1101-C9B9-F29AFEA39AF3}"/>
                  </a:ext>
                </a:extLst>
              </p:cNvPr>
              <p:cNvGrpSpPr/>
              <p:nvPr/>
            </p:nvGrpSpPr>
            <p:grpSpPr>
              <a:xfrm>
                <a:off x="1313316" y="2996404"/>
                <a:ext cx="2699657" cy="2861582"/>
                <a:chOff x="1313316" y="2996404"/>
                <a:chExt cx="2699657" cy="2861582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4C3E3675-7D19-0F88-2341-B3655C8798AF}"/>
                    </a:ext>
                  </a:extLst>
                </p:cNvPr>
                <p:cNvSpPr/>
                <p:nvPr/>
              </p:nvSpPr>
              <p:spPr>
                <a:xfrm>
                  <a:off x="1313316" y="2996404"/>
                  <a:ext cx="2699657" cy="2861582"/>
                </a:xfrm>
                <a:custGeom>
                  <a:avLst/>
                  <a:gdLst>
                    <a:gd name="connsiteX0" fmla="*/ 425401 w 2699657"/>
                    <a:gd name="connsiteY0" fmla="*/ 0 h 2861582"/>
                    <a:gd name="connsiteX1" fmla="*/ 519317 w 2699657"/>
                    <a:gd name="connsiteY1" fmla="*/ 161925 h 2861582"/>
                    <a:gd name="connsiteX2" fmla="*/ 2612566 w 2699657"/>
                    <a:gd name="connsiteY2" fmla="*/ 161925 h 2861582"/>
                    <a:gd name="connsiteX3" fmla="*/ 2699657 w 2699657"/>
                    <a:gd name="connsiteY3" fmla="*/ 249016 h 2861582"/>
                    <a:gd name="connsiteX4" fmla="*/ 2699657 w 2699657"/>
                    <a:gd name="connsiteY4" fmla="*/ 2774491 h 2861582"/>
                    <a:gd name="connsiteX5" fmla="*/ 2612566 w 2699657"/>
                    <a:gd name="connsiteY5" fmla="*/ 2861582 h 2861582"/>
                    <a:gd name="connsiteX6" fmla="*/ 87091 w 2699657"/>
                    <a:gd name="connsiteY6" fmla="*/ 2861582 h 2861582"/>
                    <a:gd name="connsiteX7" fmla="*/ 0 w 2699657"/>
                    <a:gd name="connsiteY7" fmla="*/ 2774491 h 2861582"/>
                    <a:gd name="connsiteX8" fmla="*/ 0 w 2699657"/>
                    <a:gd name="connsiteY8" fmla="*/ 249016 h 2861582"/>
                    <a:gd name="connsiteX9" fmla="*/ 87091 w 2699657"/>
                    <a:gd name="connsiteY9" fmla="*/ 161925 h 2861582"/>
                    <a:gd name="connsiteX10" fmla="*/ 331484 w 2699657"/>
                    <a:gd name="connsiteY10" fmla="*/ 161925 h 286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99657" h="2861582">
                      <a:moveTo>
                        <a:pt x="425401" y="0"/>
                      </a:moveTo>
                      <a:lnTo>
                        <a:pt x="519317" y="161925"/>
                      </a:lnTo>
                      <a:lnTo>
                        <a:pt x="2612566" y="161925"/>
                      </a:lnTo>
                      <a:cubicBezTo>
                        <a:pt x="2660665" y="161925"/>
                        <a:pt x="2699657" y="200917"/>
                        <a:pt x="2699657" y="249016"/>
                      </a:cubicBezTo>
                      <a:lnTo>
                        <a:pt x="2699657" y="2774491"/>
                      </a:lnTo>
                      <a:cubicBezTo>
                        <a:pt x="2699657" y="2822590"/>
                        <a:pt x="2660665" y="2861582"/>
                        <a:pt x="2612566" y="2861582"/>
                      </a:cubicBezTo>
                      <a:lnTo>
                        <a:pt x="87091" y="2861582"/>
                      </a:lnTo>
                      <a:cubicBezTo>
                        <a:pt x="38992" y="2861582"/>
                        <a:pt x="0" y="2822590"/>
                        <a:pt x="0" y="2774491"/>
                      </a:cubicBezTo>
                      <a:lnTo>
                        <a:pt x="0" y="249016"/>
                      </a:lnTo>
                      <a:cubicBezTo>
                        <a:pt x="0" y="200917"/>
                        <a:pt x="38992" y="161925"/>
                        <a:pt x="87091" y="161925"/>
                      </a:cubicBezTo>
                      <a:lnTo>
                        <a:pt x="331484" y="161925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CE8DCE1-C75E-BD6A-E60E-78FE3BBE5C3B}"/>
                    </a:ext>
                  </a:extLst>
                </p:cNvPr>
                <p:cNvSpPr/>
                <p:nvPr/>
              </p:nvSpPr>
              <p:spPr>
                <a:xfrm>
                  <a:off x="1475601" y="4918567"/>
                  <a:ext cx="2375086" cy="26323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kumimoji="1" lang="en-US" altLang="zh-CN" sz="100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492FE4-F830-6810-0CAC-C6138B7D0F47}"/>
                  </a:ext>
                </a:extLst>
              </p:cNvPr>
              <p:cNvSpPr/>
              <p:nvPr/>
            </p:nvSpPr>
            <p:spPr>
              <a:xfrm flipH="1">
                <a:off x="8013926" y="2996404"/>
                <a:ext cx="2699657" cy="2861582"/>
              </a:xfrm>
              <a:custGeom>
                <a:avLst/>
                <a:gdLst>
                  <a:gd name="connsiteX0" fmla="*/ 425401 w 2699657"/>
                  <a:gd name="connsiteY0" fmla="*/ 0 h 2861582"/>
                  <a:gd name="connsiteX1" fmla="*/ 519317 w 2699657"/>
                  <a:gd name="connsiteY1" fmla="*/ 161925 h 2861582"/>
                  <a:gd name="connsiteX2" fmla="*/ 2612566 w 2699657"/>
                  <a:gd name="connsiteY2" fmla="*/ 161925 h 2861582"/>
                  <a:gd name="connsiteX3" fmla="*/ 2699657 w 2699657"/>
                  <a:gd name="connsiteY3" fmla="*/ 249016 h 2861582"/>
                  <a:gd name="connsiteX4" fmla="*/ 2699657 w 2699657"/>
                  <a:gd name="connsiteY4" fmla="*/ 2774491 h 2861582"/>
                  <a:gd name="connsiteX5" fmla="*/ 2612566 w 2699657"/>
                  <a:gd name="connsiteY5" fmla="*/ 2861582 h 2861582"/>
                  <a:gd name="connsiteX6" fmla="*/ 87091 w 2699657"/>
                  <a:gd name="connsiteY6" fmla="*/ 2861582 h 2861582"/>
                  <a:gd name="connsiteX7" fmla="*/ 0 w 2699657"/>
                  <a:gd name="connsiteY7" fmla="*/ 2774491 h 2861582"/>
                  <a:gd name="connsiteX8" fmla="*/ 0 w 2699657"/>
                  <a:gd name="connsiteY8" fmla="*/ 249016 h 2861582"/>
                  <a:gd name="connsiteX9" fmla="*/ 87091 w 2699657"/>
                  <a:gd name="connsiteY9" fmla="*/ 161925 h 2861582"/>
                  <a:gd name="connsiteX10" fmla="*/ 331484 w 2699657"/>
                  <a:gd name="connsiteY10" fmla="*/ 161925 h 2861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99657" h="2861582">
                    <a:moveTo>
                      <a:pt x="425401" y="0"/>
                    </a:moveTo>
                    <a:lnTo>
                      <a:pt x="519317" y="161925"/>
                    </a:lnTo>
                    <a:lnTo>
                      <a:pt x="2612566" y="161925"/>
                    </a:lnTo>
                    <a:cubicBezTo>
                      <a:pt x="2660665" y="161925"/>
                      <a:pt x="2699657" y="200917"/>
                      <a:pt x="2699657" y="249016"/>
                    </a:cubicBezTo>
                    <a:lnTo>
                      <a:pt x="2699657" y="2774491"/>
                    </a:lnTo>
                    <a:cubicBezTo>
                      <a:pt x="2699657" y="2822590"/>
                      <a:pt x="2660665" y="2861582"/>
                      <a:pt x="2612566" y="2861582"/>
                    </a:cubicBezTo>
                    <a:lnTo>
                      <a:pt x="87091" y="2861582"/>
                    </a:lnTo>
                    <a:cubicBezTo>
                      <a:pt x="38992" y="2861582"/>
                      <a:pt x="0" y="2822590"/>
                      <a:pt x="0" y="2774491"/>
                    </a:cubicBezTo>
                    <a:lnTo>
                      <a:pt x="0" y="249016"/>
                    </a:lnTo>
                    <a:cubicBezTo>
                      <a:pt x="0" y="200917"/>
                      <a:pt x="38992" y="161925"/>
                      <a:pt x="87091" y="161925"/>
                    </a:cubicBezTo>
                    <a:lnTo>
                      <a:pt x="331484" y="16192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2D98DAA-7F8B-AF71-5A77-1415AE12440B}"/>
                  </a:ext>
                </a:extLst>
              </p:cNvPr>
              <p:cNvSpPr/>
              <p:nvPr/>
            </p:nvSpPr>
            <p:spPr>
              <a:xfrm flipH="1">
                <a:off x="4663621" y="2998501"/>
                <a:ext cx="2699657" cy="2861582"/>
              </a:xfrm>
              <a:custGeom>
                <a:avLst/>
                <a:gdLst>
                  <a:gd name="connsiteX0" fmla="*/ 425401 w 2699657"/>
                  <a:gd name="connsiteY0" fmla="*/ 0 h 2861582"/>
                  <a:gd name="connsiteX1" fmla="*/ 519317 w 2699657"/>
                  <a:gd name="connsiteY1" fmla="*/ 161925 h 2861582"/>
                  <a:gd name="connsiteX2" fmla="*/ 2612566 w 2699657"/>
                  <a:gd name="connsiteY2" fmla="*/ 161925 h 2861582"/>
                  <a:gd name="connsiteX3" fmla="*/ 2699657 w 2699657"/>
                  <a:gd name="connsiteY3" fmla="*/ 249016 h 2861582"/>
                  <a:gd name="connsiteX4" fmla="*/ 2699657 w 2699657"/>
                  <a:gd name="connsiteY4" fmla="*/ 2774491 h 2861582"/>
                  <a:gd name="connsiteX5" fmla="*/ 2612566 w 2699657"/>
                  <a:gd name="connsiteY5" fmla="*/ 2861582 h 2861582"/>
                  <a:gd name="connsiteX6" fmla="*/ 87091 w 2699657"/>
                  <a:gd name="connsiteY6" fmla="*/ 2861582 h 2861582"/>
                  <a:gd name="connsiteX7" fmla="*/ 0 w 2699657"/>
                  <a:gd name="connsiteY7" fmla="*/ 2774491 h 2861582"/>
                  <a:gd name="connsiteX8" fmla="*/ 0 w 2699657"/>
                  <a:gd name="connsiteY8" fmla="*/ 249016 h 2861582"/>
                  <a:gd name="connsiteX9" fmla="*/ 87091 w 2699657"/>
                  <a:gd name="connsiteY9" fmla="*/ 161925 h 2861582"/>
                  <a:gd name="connsiteX10" fmla="*/ 331484 w 2699657"/>
                  <a:gd name="connsiteY10" fmla="*/ 161925 h 2861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99657" h="2861582">
                    <a:moveTo>
                      <a:pt x="425401" y="0"/>
                    </a:moveTo>
                    <a:lnTo>
                      <a:pt x="519317" y="161925"/>
                    </a:lnTo>
                    <a:lnTo>
                      <a:pt x="2612566" y="161925"/>
                    </a:lnTo>
                    <a:cubicBezTo>
                      <a:pt x="2660665" y="161925"/>
                      <a:pt x="2699657" y="200917"/>
                      <a:pt x="2699657" y="249016"/>
                    </a:cubicBezTo>
                    <a:lnTo>
                      <a:pt x="2699657" y="2774491"/>
                    </a:lnTo>
                    <a:cubicBezTo>
                      <a:pt x="2699657" y="2822590"/>
                      <a:pt x="2660665" y="2861582"/>
                      <a:pt x="2612566" y="2861582"/>
                    </a:cubicBezTo>
                    <a:lnTo>
                      <a:pt x="87091" y="2861582"/>
                    </a:lnTo>
                    <a:cubicBezTo>
                      <a:pt x="38992" y="2861582"/>
                      <a:pt x="0" y="2822590"/>
                      <a:pt x="0" y="2774491"/>
                    </a:cubicBezTo>
                    <a:lnTo>
                      <a:pt x="0" y="249016"/>
                    </a:lnTo>
                    <a:cubicBezTo>
                      <a:pt x="0" y="200917"/>
                      <a:pt x="38992" y="161925"/>
                      <a:pt x="87091" y="161925"/>
                    </a:cubicBezTo>
                    <a:lnTo>
                      <a:pt x="331484" y="16192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开发里程碑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3A041C-E30A-2D67-EC7F-133F8A8B3CCB}"/>
              </a:ext>
            </a:extLst>
          </p:cNvPr>
          <p:cNvSpPr txBox="1"/>
          <p:nvPr/>
        </p:nvSpPr>
        <p:spPr>
          <a:xfrm>
            <a:off x="1543878" y="3564835"/>
            <a:ext cx="2126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完成主要技术路线的选择和规划，数据来源的选择。并且已经做好了初步的</a:t>
            </a:r>
            <a:r>
              <a:rPr lang="en-US" altLang="zh-CN" dirty="0">
                <a:solidFill>
                  <a:schemeClr val="bg1"/>
                </a:solidFill>
              </a:rPr>
              <a:t>demo</a:t>
            </a:r>
            <a:r>
              <a:rPr lang="zh-CN" altLang="en-US" dirty="0">
                <a:solidFill>
                  <a:schemeClr val="bg1"/>
                </a:solidFill>
              </a:rPr>
              <a:t>程序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E57872-6D88-6160-7E34-9596F08F65FC}"/>
              </a:ext>
            </a:extLst>
          </p:cNvPr>
          <p:cNvSpPr txBox="1"/>
          <p:nvPr/>
        </p:nvSpPr>
        <p:spPr>
          <a:xfrm>
            <a:off x="4949962" y="3620402"/>
            <a:ext cx="2126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实现数据库主要功能，并能够在界面实现对船只信息的查询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61FF726-7BB5-CD56-A885-FECEB41C8E5D}"/>
              </a:ext>
            </a:extLst>
          </p:cNvPr>
          <p:cNvSpPr/>
          <p:nvPr/>
        </p:nvSpPr>
        <p:spPr>
          <a:xfrm>
            <a:off x="5322110" y="2350786"/>
            <a:ext cx="1547779" cy="294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200" dirty="0">
                <a:solidFill>
                  <a:schemeClr val="tx1"/>
                </a:solidFill>
              </a:rPr>
              <a:t>2024</a:t>
            </a:r>
            <a:r>
              <a:rPr kumimoji="1" lang="zh-CN" altLang="en-US" sz="1200" dirty="0">
                <a:solidFill>
                  <a:schemeClr val="tx1"/>
                </a:solidFill>
              </a:rPr>
              <a:t>年</a:t>
            </a:r>
            <a:r>
              <a:rPr kumimoji="1" lang="en-US" altLang="zh-CN" sz="1200" dirty="0">
                <a:solidFill>
                  <a:schemeClr val="tx1"/>
                </a:solidFill>
              </a:rPr>
              <a:t>5</a:t>
            </a:r>
            <a:r>
              <a:rPr kumimoji="1" lang="zh-CN" altLang="en-US" sz="1200" dirty="0">
                <a:solidFill>
                  <a:schemeClr val="tx1"/>
                </a:solidFill>
              </a:rPr>
              <a:t>月中旬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AC22AFB-6055-F61B-B6B6-638E489CC328}"/>
              </a:ext>
            </a:extLst>
          </p:cNvPr>
          <p:cNvSpPr/>
          <p:nvPr/>
        </p:nvSpPr>
        <p:spPr>
          <a:xfrm>
            <a:off x="9291136" y="2270001"/>
            <a:ext cx="1547779" cy="294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200" dirty="0">
                <a:solidFill>
                  <a:schemeClr val="tx1"/>
                </a:solidFill>
              </a:rPr>
              <a:t>2024</a:t>
            </a:r>
            <a:r>
              <a:rPr kumimoji="1" lang="zh-CN" altLang="en-US" sz="1200" dirty="0">
                <a:solidFill>
                  <a:schemeClr val="tx1"/>
                </a:solidFill>
              </a:rPr>
              <a:t>年</a:t>
            </a:r>
            <a:r>
              <a:rPr kumimoji="1" lang="en-US" altLang="zh-CN" sz="1200" dirty="0">
                <a:solidFill>
                  <a:schemeClr val="tx1"/>
                </a:solidFill>
              </a:rPr>
              <a:t>6</a:t>
            </a:r>
            <a:r>
              <a:rPr kumimoji="1" lang="zh-CN" altLang="en-US" sz="1200" dirty="0">
                <a:solidFill>
                  <a:schemeClr val="tx1"/>
                </a:solidFill>
              </a:rPr>
              <a:t>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6B0EEB-498E-FD2E-9E40-D7890E19D3A2}"/>
              </a:ext>
            </a:extLst>
          </p:cNvPr>
          <p:cNvSpPr txBox="1"/>
          <p:nvPr/>
        </p:nvSpPr>
        <p:spPr>
          <a:xfrm>
            <a:off x="8084101" y="3658812"/>
            <a:ext cx="2126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完善数据库，实现最终功能，能够查询、显示、修改船只信息，并且美化当前界面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809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C594997-97DC-F1E8-25C8-3EAE6DDD6F81}"/>
              </a:ext>
            </a:extLst>
          </p:cNvPr>
          <p:cNvGrpSpPr/>
          <p:nvPr/>
        </p:nvGrpSpPr>
        <p:grpSpPr>
          <a:xfrm>
            <a:off x="6460434" y="1331317"/>
            <a:ext cx="5310256" cy="4650383"/>
            <a:chOff x="3960630" y="1483717"/>
            <a:chExt cx="7558270" cy="46503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F8399B-AFCD-F3E5-ADD8-5FF60786A3BF}"/>
                </a:ext>
              </a:extLst>
            </p:cNvPr>
            <p:cNvGrpSpPr/>
            <p:nvPr/>
          </p:nvGrpSpPr>
          <p:grpSpPr>
            <a:xfrm>
              <a:off x="3960630" y="2291788"/>
              <a:ext cx="7558270" cy="3842312"/>
              <a:chOff x="3960630" y="2291788"/>
              <a:chExt cx="7558270" cy="38423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FC425EA-1BC1-4D9F-F702-68643CBE3155}"/>
                  </a:ext>
                </a:extLst>
              </p:cNvPr>
              <p:cNvGrpSpPr/>
              <p:nvPr/>
            </p:nvGrpSpPr>
            <p:grpSpPr>
              <a:xfrm>
                <a:off x="3960630" y="2291788"/>
                <a:ext cx="7558270" cy="1096552"/>
                <a:chOff x="3391381" y="2291788"/>
                <a:chExt cx="7558270" cy="109655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8E8EAC8-62FC-49BB-5D33-91ED78B4B941}"/>
                    </a:ext>
                  </a:extLst>
                </p:cNvPr>
                <p:cNvSpPr/>
                <p:nvPr/>
              </p:nvSpPr>
              <p:spPr>
                <a:xfrm>
                  <a:off x="3391381" y="2291788"/>
                  <a:ext cx="7558270" cy="1096552"/>
                </a:xfrm>
                <a:prstGeom prst="rect">
                  <a:avLst/>
                </a:pr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1DAA71D6-A6B6-B7C6-1778-84FC4E38D530}"/>
                    </a:ext>
                  </a:extLst>
                </p:cNvPr>
                <p:cNvGrpSpPr/>
                <p:nvPr/>
              </p:nvGrpSpPr>
              <p:grpSpPr>
                <a:xfrm>
                  <a:off x="3478192" y="2391695"/>
                  <a:ext cx="7384649" cy="666098"/>
                  <a:chOff x="5431868" y="2361237"/>
                  <a:chExt cx="5031645" cy="666098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E15D97E-45B7-9D22-89CB-AC9113AB2207}"/>
                      </a:ext>
                    </a:extLst>
                  </p:cNvPr>
                  <p:cNvSpPr/>
                  <p:nvPr/>
                </p:nvSpPr>
                <p:spPr>
                  <a:xfrm flipH="1">
                    <a:off x="5431868" y="2732511"/>
                    <a:ext cx="5031645" cy="294824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/>
                  <a:p>
                    <a:pPr defTabSz="913765">
                      <a:lnSpc>
                        <a:spcPct val="120000"/>
                      </a:lnSpc>
                      <a:buSzPct val="25000"/>
                      <a:defRPr/>
                    </a:pP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rPr>
                      <a:t>SQLite3</a:t>
                    </a: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rPr>
                      <a:t>自动创建的数据库。和</a:t>
                    </a: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rPr>
                      <a:t>main.py</a:t>
                    </a: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rPr>
                      <a:t>与</a:t>
                    </a:r>
                    <a:r>
                      <a: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rPr>
                      <a:t>database_function.py</a:t>
                    </a: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rPr>
                      <a:t>连接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43C9182-8B88-17C0-A7FD-35DAAFCB1C7B}"/>
                      </a:ext>
                    </a:extLst>
                  </p:cNvPr>
                  <p:cNvSpPr txBox="1"/>
                  <p:nvPr/>
                </p:nvSpPr>
                <p:spPr>
                  <a:xfrm>
                    <a:off x="5431868" y="2361237"/>
                    <a:ext cx="5031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>
                    <a:defPPr>
                      <a:defRPr lang="zh-CN"/>
                    </a:defPPr>
                    <a:lvl1pPr algn="r">
                      <a:defRPr sz="2000" b="1">
                        <a:solidFill>
                          <a:schemeClr val="accent5"/>
                        </a:solidFill>
                        <a:effectLst>
                          <a:outerShdw blurRad="254000" dist="127000" algn="ctr" rotWithShape="0">
                            <a:schemeClr val="accent5">
                              <a:alpha val="40000"/>
                            </a:schemeClr>
                          </a:outerShdw>
                        </a:effectLst>
                      </a:defRPr>
                    </a:lvl1pPr>
                  </a:lstStyle>
                  <a:p>
                    <a:pPr algn="l">
                      <a:lnSpc>
                        <a:spcPct val="100000"/>
                      </a:lnSpc>
                    </a:pPr>
                    <a:r>
                      <a:rPr lang="en-US" altLang="zh-CN" sz="1600" dirty="0" err="1">
                        <a:solidFill>
                          <a:schemeClr val="tx1"/>
                        </a:solidFill>
                        <a:effectLst/>
                      </a:rPr>
                      <a:t>Cruise_info.db</a:t>
                    </a:r>
                    <a:endParaRPr lang="zh-CN" altLang="en-US" sz="1600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CC03600-98DF-E798-CC5C-B3F74DCFD129}"/>
                  </a:ext>
                </a:extLst>
              </p:cNvPr>
              <p:cNvGrpSpPr/>
              <p:nvPr/>
            </p:nvGrpSpPr>
            <p:grpSpPr>
              <a:xfrm>
                <a:off x="3960630" y="3664668"/>
                <a:ext cx="7558270" cy="1096552"/>
                <a:chOff x="3391381" y="3544897"/>
                <a:chExt cx="7558270" cy="109655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9C01D51-BCF1-243F-E5FE-83ED2F472CC3}"/>
                    </a:ext>
                  </a:extLst>
                </p:cNvPr>
                <p:cNvSpPr/>
                <p:nvPr/>
              </p:nvSpPr>
              <p:spPr>
                <a:xfrm>
                  <a:off x="3391381" y="3544897"/>
                  <a:ext cx="7558270" cy="1096552"/>
                </a:xfrm>
                <a:prstGeom prst="rect">
                  <a:avLst/>
                </a:pr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AD046D6-A46C-0333-C425-E336A3015490}"/>
                    </a:ext>
                  </a:extLst>
                </p:cNvPr>
                <p:cNvGrpSpPr/>
                <p:nvPr/>
              </p:nvGrpSpPr>
              <p:grpSpPr>
                <a:xfrm>
                  <a:off x="3478192" y="3644804"/>
                  <a:ext cx="7384649" cy="666098"/>
                  <a:chOff x="5431868" y="2361237"/>
                  <a:chExt cx="5031645" cy="666098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AF6909B-EC6D-3C5D-A50E-ECC0C13502A3}"/>
                      </a:ext>
                    </a:extLst>
                  </p:cNvPr>
                  <p:cNvSpPr/>
                  <p:nvPr/>
                </p:nvSpPr>
                <p:spPr>
                  <a:xfrm flipH="1">
                    <a:off x="5431868" y="2732511"/>
                    <a:ext cx="5031645" cy="294824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/>
                  <a:p>
                    <a:pPr defTabSz="913765">
                      <a:lnSpc>
                        <a:spcPct val="120000"/>
                      </a:lnSpc>
                      <a:buSzPct val="25000"/>
                      <a:defRPr/>
                    </a:pPr>
                    <a:r>
                      <a:rPr lang="zh-CN" altLang="en-US" sz="1200" dirty="0"/>
                      <a:t>前端界面，提供可视化界面。</a:t>
                    </a:r>
                    <a:endParaRPr kumimoji="0" lang="zh-CN" alt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1B7DD65-A9D0-5078-6C3F-01B46D1D6CBA}"/>
                      </a:ext>
                    </a:extLst>
                  </p:cNvPr>
                  <p:cNvSpPr txBox="1"/>
                  <p:nvPr/>
                </p:nvSpPr>
                <p:spPr>
                  <a:xfrm>
                    <a:off x="5431868" y="2361237"/>
                    <a:ext cx="5031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>
                    <a:defPPr>
                      <a:defRPr lang="zh-CN"/>
                    </a:defPPr>
                    <a:lvl1pPr algn="r">
                      <a:defRPr sz="2000" b="1">
                        <a:solidFill>
                          <a:schemeClr val="accent5"/>
                        </a:solidFill>
                        <a:effectLst>
                          <a:outerShdw blurRad="254000" dist="127000" algn="ctr" rotWithShape="0">
                            <a:schemeClr val="accent5">
                              <a:alpha val="40000"/>
                            </a:schemeClr>
                          </a:outerShdw>
                        </a:effectLst>
                      </a:defRPr>
                    </a:lvl1pPr>
                  </a:lstStyle>
                  <a:p>
                    <a:pPr algn="l">
                      <a:lnSpc>
                        <a:spcPct val="100000"/>
                      </a:lnSpc>
                    </a:pPr>
                    <a:r>
                      <a:rPr lang="en-US" altLang="zh-CN" sz="1600" dirty="0">
                        <a:solidFill>
                          <a:schemeClr val="tx1"/>
                        </a:solidFill>
                        <a:effectLst/>
                      </a:rPr>
                      <a:t>Main.py</a:t>
                    </a:r>
                    <a:endParaRPr lang="zh-CN" altLang="en-US" sz="1600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CCB25EB-7586-A9B6-AF86-C54BB063F625}"/>
                  </a:ext>
                </a:extLst>
              </p:cNvPr>
              <p:cNvGrpSpPr/>
              <p:nvPr/>
            </p:nvGrpSpPr>
            <p:grpSpPr>
              <a:xfrm>
                <a:off x="3960630" y="5037548"/>
                <a:ext cx="7558270" cy="1096552"/>
                <a:chOff x="3391381" y="4768433"/>
                <a:chExt cx="7558270" cy="1096552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7FDA87D-7206-31E8-C3A2-3979FCD60070}"/>
                    </a:ext>
                  </a:extLst>
                </p:cNvPr>
                <p:cNvSpPr/>
                <p:nvPr/>
              </p:nvSpPr>
              <p:spPr>
                <a:xfrm>
                  <a:off x="3391381" y="4768433"/>
                  <a:ext cx="7558270" cy="1096552"/>
                </a:xfrm>
                <a:prstGeom prst="rect">
                  <a:avLst/>
                </a:pr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7389B8F9-6D4C-DBE9-D73A-64D9779D3603}"/>
                    </a:ext>
                  </a:extLst>
                </p:cNvPr>
                <p:cNvGrpSpPr/>
                <p:nvPr/>
              </p:nvGrpSpPr>
              <p:grpSpPr>
                <a:xfrm>
                  <a:off x="3478192" y="4868340"/>
                  <a:ext cx="7384649" cy="666098"/>
                  <a:chOff x="5431868" y="2361237"/>
                  <a:chExt cx="5031645" cy="666098"/>
                </a:xfrm>
              </p:grpSpPr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95744BB3-5435-0208-CB28-D8CF2C45C125}"/>
                      </a:ext>
                    </a:extLst>
                  </p:cNvPr>
                  <p:cNvSpPr/>
                  <p:nvPr/>
                </p:nvSpPr>
                <p:spPr>
                  <a:xfrm flipH="1">
                    <a:off x="5431868" y="2732511"/>
                    <a:ext cx="5031645" cy="294824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 lIns="91440" tIns="45720" rIns="91440" bIns="45720" anchor="t">
                    <a:spAutoFit/>
                  </a:bodyPr>
                  <a:lstStyle/>
                  <a:p>
                    <a:pPr defTabSz="913765">
                      <a:lnSpc>
                        <a:spcPct val="120000"/>
                      </a:lnSpc>
                      <a:buSzPct val="25000"/>
                      <a:defRPr/>
                    </a:pPr>
                    <a:r>
                      <a: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rPr>
                      <a:t>后台数据库操作界面，支持所有数据库查询。</a:t>
                    </a: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E0960CD-9CFA-5C00-3AA7-1B230BDEFDB7}"/>
                      </a:ext>
                    </a:extLst>
                  </p:cNvPr>
                  <p:cNvSpPr txBox="1"/>
                  <p:nvPr/>
                </p:nvSpPr>
                <p:spPr>
                  <a:xfrm>
                    <a:off x="5431868" y="2361237"/>
                    <a:ext cx="50316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normAutofit/>
                  </a:bodyPr>
                  <a:lstStyle>
                    <a:defPPr>
                      <a:defRPr lang="zh-CN"/>
                    </a:defPPr>
                    <a:lvl1pPr algn="r">
                      <a:defRPr sz="2000" b="1">
                        <a:solidFill>
                          <a:schemeClr val="accent5"/>
                        </a:solidFill>
                        <a:effectLst>
                          <a:outerShdw blurRad="254000" dist="127000" algn="ctr" rotWithShape="0">
                            <a:schemeClr val="accent5">
                              <a:alpha val="40000"/>
                            </a:schemeClr>
                          </a:outerShdw>
                        </a:effectLst>
                      </a:defRPr>
                    </a:lvl1pPr>
                  </a:lstStyle>
                  <a:p>
                    <a:pPr algn="l">
                      <a:lnSpc>
                        <a:spcPct val="100000"/>
                      </a:lnSpc>
                    </a:pPr>
                    <a:r>
                      <a:rPr lang="en-US" altLang="zh-CN" sz="1600" dirty="0">
                        <a:solidFill>
                          <a:schemeClr val="tx1"/>
                        </a:solidFill>
                        <a:effectLst/>
                      </a:rPr>
                      <a:t>Database_function.py</a:t>
                    </a:r>
                    <a:endParaRPr lang="zh-CN" altLang="en-US" sz="1600" dirty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F3933E-5EB0-D007-A3A4-A752535F075A}"/>
                </a:ext>
              </a:extLst>
            </p:cNvPr>
            <p:cNvSpPr/>
            <p:nvPr/>
          </p:nvSpPr>
          <p:spPr>
            <a:xfrm flipH="1">
              <a:off x="4047441" y="1483717"/>
              <a:ext cx="7384649" cy="429861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 defTabSz="913765">
                <a:lnSpc>
                  <a:spcPct val="120000"/>
                </a:lnSpc>
                <a:buSzPct val="25000"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程序结构</a:t>
              </a:r>
            </a:p>
          </p:txBody>
        </p:sp>
      </p:grp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程序结构划分</a:t>
            </a:r>
            <a:endParaRPr 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E621D4F-A572-F0A8-AFF3-6005C892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637694"/>
            <a:ext cx="4477375" cy="43440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1829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767472" y="2015333"/>
            <a:ext cx="325691" cy="2821293"/>
            <a:chOff x="7767471" y="1999276"/>
            <a:chExt cx="325691" cy="282129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92DC08E-FF7D-49F8-BE24-604E17398245}"/>
                </a:ext>
              </a:extLst>
            </p:cNvPr>
            <p:cNvSpPr/>
            <p:nvPr/>
          </p:nvSpPr>
          <p:spPr bwMode="auto">
            <a:xfrm>
              <a:off x="7767471" y="1999276"/>
              <a:ext cx="281765" cy="343018"/>
            </a:xfrm>
            <a:custGeom>
              <a:avLst/>
              <a:gdLst>
                <a:gd name="connsiteX0" fmla="*/ 286102 w 438150"/>
                <a:gd name="connsiteY0" fmla="*/ 621 h 533400"/>
                <a:gd name="connsiteX1" fmla="*/ 286102 w 438150"/>
                <a:gd name="connsiteY1" fmla="*/ 153021 h 533400"/>
                <a:gd name="connsiteX2" fmla="*/ 438502 w 438150"/>
                <a:gd name="connsiteY2" fmla="*/ 153021 h 533400"/>
                <a:gd name="connsiteX3" fmla="*/ 438502 w 438150"/>
                <a:gd name="connsiteY3" fmla="*/ 534021 h 533400"/>
                <a:gd name="connsiteX4" fmla="*/ 352 w 438150"/>
                <a:gd name="connsiteY4" fmla="*/ 534021 h 533400"/>
                <a:gd name="connsiteX5" fmla="*/ 352 w 438150"/>
                <a:gd name="connsiteY5" fmla="*/ 621 h 533400"/>
                <a:gd name="connsiteX6" fmla="*/ 286102 w 438150"/>
                <a:gd name="connsiteY6" fmla="*/ 621 h 533400"/>
                <a:gd name="connsiteX7" fmla="*/ 248002 w 438150"/>
                <a:gd name="connsiteY7" fmla="*/ 200646 h 533400"/>
                <a:gd name="connsiteX8" fmla="*/ 152752 w 438150"/>
                <a:gd name="connsiteY8" fmla="*/ 200646 h 533400"/>
                <a:gd name="connsiteX9" fmla="*/ 152752 w 438150"/>
                <a:gd name="connsiteY9" fmla="*/ 410196 h 533400"/>
                <a:gd name="connsiteX10" fmla="*/ 171802 w 438150"/>
                <a:gd name="connsiteY10" fmla="*/ 410196 h 533400"/>
                <a:gd name="connsiteX11" fmla="*/ 171802 w 438150"/>
                <a:gd name="connsiteY11" fmla="*/ 314946 h 533400"/>
                <a:gd name="connsiteX12" fmla="*/ 248002 w 438150"/>
                <a:gd name="connsiteY12" fmla="*/ 314946 h 533400"/>
                <a:gd name="connsiteX13" fmla="*/ 250098 w 438150"/>
                <a:gd name="connsiteY13" fmla="*/ 314946 h 533400"/>
                <a:gd name="connsiteX14" fmla="*/ 305152 w 438150"/>
                <a:gd name="connsiteY14" fmla="*/ 257796 h 533400"/>
                <a:gd name="connsiteX15" fmla="*/ 248002 w 438150"/>
                <a:gd name="connsiteY15" fmla="*/ 200646 h 533400"/>
                <a:gd name="connsiteX16" fmla="*/ 248002 w 438150"/>
                <a:gd name="connsiteY16" fmla="*/ 200646 h 533400"/>
                <a:gd name="connsiteX17" fmla="*/ 248002 w 438150"/>
                <a:gd name="connsiteY17" fmla="*/ 219696 h 533400"/>
                <a:gd name="connsiteX18" fmla="*/ 286102 w 438150"/>
                <a:gd name="connsiteY18" fmla="*/ 257796 h 533400"/>
                <a:gd name="connsiteX19" fmla="*/ 248002 w 438150"/>
                <a:gd name="connsiteY19" fmla="*/ 295896 h 533400"/>
                <a:gd name="connsiteX20" fmla="*/ 248002 w 438150"/>
                <a:gd name="connsiteY20" fmla="*/ 295896 h 533400"/>
                <a:gd name="connsiteX21" fmla="*/ 171802 w 438150"/>
                <a:gd name="connsiteY21" fmla="*/ 295896 h 533400"/>
                <a:gd name="connsiteX22" fmla="*/ 171802 w 438150"/>
                <a:gd name="connsiteY22" fmla="*/ 219696 h 533400"/>
                <a:gd name="connsiteX23" fmla="*/ 248002 w 438150"/>
                <a:gd name="connsiteY23" fmla="*/ 219696 h 533400"/>
                <a:gd name="connsiteX24" fmla="*/ 428977 w 438150"/>
                <a:gd name="connsiteY24" fmla="*/ 133971 h 533400"/>
                <a:gd name="connsiteX25" fmla="*/ 305152 w 438150"/>
                <a:gd name="connsiteY25" fmla="*/ 133971 h 533400"/>
                <a:gd name="connsiteX26" fmla="*/ 305152 w 438150"/>
                <a:gd name="connsiteY26" fmla="*/ 10146 h 533400"/>
                <a:gd name="connsiteX27" fmla="*/ 428977 w 438150"/>
                <a:gd name="connsiteY27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8150" h="533400">
                  <a:moveTo>
                    <a:pt x="286102" y="621"/>
                  </a:moveTo>
                  <a:lnTo>
                    <a:pt x="286102" y="153021"/>
                  </a:lnTo>
                  <a:lnTo>
                    <a:pt x="438502" y="153021"/>
                  </a:lnTo>
                  <a:lnTo>
                    <a:pt x="438502" y="534021"/>
                  </a:lnTo>
                  <a:lnTo>
                    <a:pt x="352" y="534021"/>
                  </a:lnTo>
                  <a:lnTo>
                    <a:pt x="352" y="621"/>
                  </a:lnTo>
                  <a:lnTo>
                    <a:pt x="286102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50098" y="314946"/>
                  </a:lnTo>
                  <a:cubicBezTo>
                    <a:pt x="280673" y="313803"/>
                    <a:pt x="305152" y="288657"/>
                    <a:pt x="305152" y="257796"/>
                  </a:cubicBezTo>
                  <a:cubicBezTo>
                    <a:pt x="305152" y="226268"/>
                    <a:pt x="279530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9052" y="219696"/>
                    <a:pt x="286102" y="236746"/>
                    <a:pt x="286102" y="257796"/>
                  </a:cubicBezTo>
                  <a:cubicBezTo>
                    <a:pt x="286102" y="278846"/>
                    <a:pt x="269052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05152" y="133971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D2447E-F758-49FB-95D3-EE64D5D0DA47}"/>
                </a:ext>
              </a:extLst>
            </p:cNvPr>
            <p:cNvSpPr/>
            <p:nvPr/>
          </p:nvSpPr>
          <p:spPr bwMode="auto">
            <a:xfrm>
              <a:off x="7768854" y="4477551"/>
              <a:ext cx="324308" cy="343018"/>
            </a:xfrm>
            <a:custGeom>
              <a:avLst/>
              <a:gdLst>
                <a:gd name="connsiteX0" fmla="*/ 372211 w 495300"/>
                <a:gd name="connsiteY0" fmla="*/ 621 h 523875"/>
                <a:gd name="connsiteX1" fmla="*/ 372211 w 495300"/>
                <a:gd name="connsiteY1" fmla="*/ 19671 h 523875"/>
                <a:gd name="connsiteX2" fmla="*/ 334111 w 495300"/>
                <a:gd name="connsiteY2" fmla="*/ 19671 h 523875"/>
                <a:gd name="connsiteX3" fmla="*/ 334111 w 495300"/>
                <a:gd name="connsiteY3" fmla="*/ 143877 h 523875"/>
                <a:gd name="connsiteX4" fmla="*/ 496036 w 495300"/>
                <a:gd name="connsiteY4" fmla="*/ 486587 h 523875"/>
                <a:gd name="connsiteX5" fmla="*/ 481749 w 495300"/>
                <a:gd name="connsiteY5" fmla="*/ 524496 h 523875"/>
                <a:gd name="connsiteX6" fmla="*/ 15024 w 495300"/>
                <a:gd name="connsiteY6" fmla="*/ 524496 h 523875"/>
                <a:gd name="connsiteX7" fmla="*/ 736 w 495300"/>
                <a:gd name="connsiteY7" fmla="*/ 486587 h 523875"/>
                <a:gd name="connsiteX8" fmla="*/ 162661 w 495300"/>
                <a:gd name="connsiteY8" fmla="*/ 143877 h 523875"/>
                <a:gd name="connsiteX9" fmla="*/ 162661 w 495300"/>
                <a:gd name="connsiteY9" fmla="*/ 19671 h 523875"/>
                <a:gd name="connsiteX10" fmla="*/ 124561 w 495300"/>
                <a:gd name="connsiteY10" fmla="*/ 19671 h 523875"/>
                <a:gd name="connsiteX11" fmla="*/ 124561 w 495300"/>
                <a:gd name="connsiteY11" fmla="*/ 621 h 523875"/>
                <a:gd name="connsiteX12" fmla="*/ 372211 w 495300"/>
                <a:gd name="connsiteY12" fmla="*/ 621 h 523875"/>
                <a:gd name="connsiteX13" fmla="*/ 259435 w 495300"/>
                <a:gd name="connsiteY13" fmla="*/ 404767 h 523875"/>
                <a:gd name="connsiteX14" fmla="*/ 256577 w 495300"/>
                <a:gd name="connsiteY14" fmla="*/ 406576 h 523875"/>
                <a:gd name="connsiteX15" fmla="*/ 251053 w 495300"/>
                <a:gd name="connsiteY15" fmla="*/ 410291 h 523875"/>
                <a:gd name="connsiteX16" fmla="*/ 59220 w 495300"/>
                <a:gd name="connsiteY16" fmla="*/ 416864 h 523875"/>
                <a:gd name="connsiteX17" fmla="*/ 55409 w 495300"/>
                <a:gd name="connsiteY17" fmla="*/ 415339 h 523875"/>
                <a:gd name="connsiteX18" fmla="*/ 21310 w 495300"/>
                <a:gd name="connsiteY18" fmla="*/ 487444 h 523875"/>
                <a:gd name="connsiteX19" fmla="*/ 28073 w 495300"/>
                <a:gd name="connsiteY19" fmla="*/ 505446 h 523875"/>
                <a:gd name="connsiteX20" fmla="*/ 468414 w 495300"/>
                <a:gd name="connsiteY20" fmla="*/ 505446 h 523875"/>
                <a:gd name="connsiteX21" fmla="*/ 475176 w 495300"/>
                <a:gd name="connsiteY21" fmla="*/ 487444 h 523875"/>
                <a:gd name="connsiteX22" fmla="*/ 428313 w 495300"/>
                <a:gd name="connsiteY22" fmla="*/ 388289 h 523875"/>
                <a:gd name="connsiteX23" fmla="*/ 259435 w 495300"/>
                <a:gd name="connsiteY23" fmla="*/ 404767 h 523875"/>
                <a:gd name="connsiteX24" fmla="*/ 310299 w 495300"/>
                <a:gd name="connsiteY24" fmla="*/ 257796 h 523875"/>
                <a:gd name="connsiteX25" fmla="*/ 276961 w 495300"/>
                <a:gd name="connsiteY25" fmla="*/ 291134 h 523875"/>
                <a:gd name="connsiteX26" fmla="*/ 310299 w 495300"/>
                <a:gd name="connsiteY26" fmla="*/ 324471 h 523875"/>
                <a:gd name="connsiteX27" fmla="*/ 343636 w 495300"/>
                <a:gd name="connsiteY27" fmla="*/ 291134 h 523875"/>
                <a:gd name="connsiteX28" fmla="*/ 310299 w 495300"/>
                <a:gd name="connsiteY28" fmla="*/ 257796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5300" h="523875">
                  <a:moveTo>
                    <a:pt x="372211" y="621"/>
                  </a:moveTo>
                  <a:lnTo>
                    <a:pt x="372211" y="19671"/>
                  </a:lnTo>
                  <a:lnTo>
                    <a:pt x="334111" y="19671"/>
                  </a:lnTo>
                  <a:lnTo>
                    <a:pt x="334111" y="143877"/>
                  </a:lnTo>
                  <a:lnTo>
                    <a:pt x="496036" y="486587"/>
                  </a:lnTo>
                  <a:lnTo>
                    <a:pt x="481749" y="524496"/>
                  </a:lnTo>
                  <a:lnTo>
                    <a:pt x="15024" y="524496"/>
                  </a:lnTo>
                  <a:lnTo>
                    <a:pt x="736" y="486587"/>
                  </a:lnTo>
                  <a:lnTo>
                    <a:pt x="162661" y="143877"/>
                  </a:lnTo>
                  <a:lnTo>
                    <a:pt x="162661" y="19671"/>
                  </a:lnTo>
                  <a:lnTo>
                    <a:pt x="124561" y="19671"/>
                  </a:lnTo>
                  <a:lnTo>
                    <a:pt x="124561" y="621"/>
                  </a:lnTo>
                  <a:lnTo>
                    <a:pt x="372211" y="621"/>
                  </a:lnTo>
                  <a:close/>
                  <a:moveTo>
                    <a:pt x="259435" y="404767"/>
                  </a:moveTo>
                  <a:lnTo>
                    <a:pt x="256577" y="406576"/>
                  </a:lnTo>
                  <a:lnTo>
                    <a:pt x="251053" y="410291"/>
                  </a:lnTo>
                  <a:cubicBezTo>
                    <a:pt x="203809" y="441628"/>
                    <a:pt x="124275" y="442581"/>
                    <a:pt x="59220" y="416864"/>
                  </a:cubicBezTo>
                  <a:lnTo>
                    <a:pt x="55409" y="415339"/>
                  </a:lnTo>
                  <a:lnTo>
                    <a:pt x="21310" y="487444"/>
                  </a:lnTo>
                  <a:lnTo>
                    <a:pt x="28073" y="505446"/>
                  </a:lnTo>
                  <a:lnTo>
                    <a:pt x="468414" y="505446"/>
                  </a:lnTo>
                  <a:lnTo>
                    <a:pt x="475176" y="487444"/>
                  </a:lnTo>
                  <a:lnTo>
                    <a:pt x="428313" y="388289"/>
                  </a:lnTo>
                  <a:cubicBezTo>
                    <a:pt x="370211" y="373810"/>
                    <a:pt x="300774" y="379335"/>
                    <a:pt x="259435" y="404767"/>
                  </a:cubicBezTo>
                  <a:close/>
                  <a:moveTo>
                    <a:pt x="310299" y="257796"/>
                  </a:moveTo>
                  <a:cubicBezTo>
                    <a:pt x="291915" y="257796"/>
                    <a:pt x="276961" y="272750"/>
                    <a:pt x="276961" y="291134"/>
                  </a:cubicBezTo>
                  <a:cubicBezTo>
                    <a:pt x="276961" y="309517"/>
                    <a:pt x="291915" y="324471"/>
                    <a:pt x="310299" y="324471"/>
                  </a:cubicBezTo>
                  <a:cubicBezTo>
                    <a:pt x="328682" y="324471"/>
                    <a:pt x="343636" y="309517"/>
                    <a:pt x="343636" y="291134"/>
                  </a:cubicBezTo>
                  <a:cubicBezTo>
                    <a:pt x="343636" y="272750"/>
                    <a:pt x="328682" y="257796"/>
                    <a:pt x="310299" y="2577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程序的演示</a:t>
            </a:r>
            <a:endParaRPr lang="en-US" dirty="0"/>
          </a:p>
        </p:txBody>
      </p:sp>
      <p:pic>
        <p:nvPicPr>
          <p:cNvPr id="3" name="QQ2024615-16250">
            <a:hlinkClick r:id="" action="ppaction://media"/>
            <a:extLst>
              <a:ext uri="{FF2B5EF4-FFF2-40B4-BE49-F238E27FC236}">
                <a16:creationId xmlns:a16="http://schemas.microsoft.com/office/drawing/2014/main" id="{28D7B366-6EF8-53B9-EC37-9BCFD4296D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4471" y="1550503"/>
            <a:ext cx="8474016" cy="4757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048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BF52781-9D4B-95D7-8BB8-85DEFD47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00187"/>
            <a:ext cx="3746500" cy="914400"/>
          </a:xfrm>
        </p:spPr>
        <p:txBody>
          <a:bodyPr/>
          <a:lstStyle/>
          <a:p>
            <a:r>
              <a:rPr lang="zh-CN" altLang="en-US" dirty="0"/>
              <a:t>程序仍需解决的问题：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3376E8-6FEF-209D-D856-64E01945BF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地图查找依赖网络，非常不稳定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使用商用地图需要</a:t>
            </a:r>
            <a:r>
              <a:rPr lang="en-US" altLang="zh-CN" dirty="0"/>
              <a:t>key</a:t>
            </a:r>
            <a:r>
              <a:rPr lang="zh-CN" altLang="en-US" dirty="0"/>
              <a:t>，或者使用离线地图</a:t>
            </a:r>
            <a:endParaRPr lang="en-US" altLang="zh-CN" dirty="0"/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1C39D9E0-8C09-73F5-B560-E0E4A7FC75B4}"/>
              </a:ext>
            </a:extLst>
          </p:cNvPr>
          <p:cNvSpPr txBox="1">
            <a:spLocks/>
          </p:cNvSpPr>
          <p:nvPr/>
        </p:nvSpPr>
        <p:spPr>
          <a:xfrm>
            <a:off x="0" y="3359587"/>
            <a:ext cx="37465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解决方案：</a:t>
            </a:r>
          </a:p>
        </p:txBody>
      </p:sp>
    </p:spTree>
    <p:extLst>
      <p:ext uri="{BB962C8B-B14F-4D97-AF65-F5344CB8AC3E}">
        <p14:creationId xmlns:p14="http://schemas.microsoft.com/office/powerpoint/2010/main" val="45226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5171648480630_.pic"/>
          <p:cNvPicPr>
            <a:picLocks noChangeAspect="1"/>
          </p:cNvPicPr>
          <p:nvPr/>
        </p:nvPicPr>
        <p:blipFill>
          <a:blip r:embed="rId4"/>
          <a:srcRect l="12093" t="-2388" r="12970" b="2388"/>
          <a:stretch>
            <a:fillRect/>
          </a:stretch>
        </p:blipFill>
        <p:spPr>
          <a:xfrm>
            <a:off x="-52705" y="-147955"/>
            <a:ext cx="12305030" cy="30295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95642" y="-70776"/>
            <a:ext cx="12364720" cy="3231515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03925" y="2360111"/>
            <a:ext cx="6214110" cy="87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3" name="矩形 2"/>
          <p:cNvSpPr/>
          <p:nvPr/>
        </p:nvSpPr>
        <p:spPr>
          <a:xfrm rot="5400000">
            <a:off x="5073324" y="-3779604"/>
            <a:ext cx="2077738" cy="12383770"/>
          </a:xfrm>
          <a:custGeom>
            <a:avLst/>
            <a:gdLst>
              <a:gd name="connsiteX0" fmla="*/ 0 w 595745"/>
              <a:gd name="connsiteY0" fmla="*/ 0 h 2504948"/>
              <a:gd name="connsiteX1" fmla="*/ 595745 w 595745"/>
              <a:gd name="connsiteY1" fmla="*/ 0 h 2504948"/>
              <a:gd name="connsiteX2" fmla="*/ 595745 w 595745"/>
              <a:gd name="connsiteY2" fmla="*/ 2504948 h 2504948"/>
              <a:gd name="connsiteX3" fmla="*/ 0 w 595745"/>
              <a:gd name="connsiteY3" fmla="*/ 2504948 h 2504948"/>
              <a:gd name="connsiteX4" fmla="*/ 0 w 595745"/>
              <a:gd name="connsiteY4" fmla="*/ 0 h 2504948"/>
              <a:gd name="connsiteX0-1" fmla="*/ 0 w 1450510"/>
              <a:gd name="connsiteY0-2" fmla="*/ 0 h 2514887"/>
              <a:gd name="connsiteX1-3" fmla="*/ 1450510 w 1450510"/>
              <a:gd name="connsiteY1-4" fmla="*/ 9939 h 2514887"/>
              <a:gd name="connsiteX2-5" fmla="*/ 1450510 w 1450510"/>
              <a:gd name="connsiteY2-6" fmla="*/ 2514887 h 2514887"/>
              <a:gd name="connsiteX3-7" fmla="*/ 854765 w 1450510"/>
              <a:gd name="connsiteY3-8" fmla="*/ 2514887 h 2514887"/>
              <a:gd name="connsiteX4-9" fmla="*/ 0 w 1450510"/>
              <a:gd name="connsiteY4-10" fmla="*/ 0 h 2514887"/>
              <a:gd name="connsiteX0-11" fmla="*/ 0 w 1450510"/>
              <a:gd name="connsiteY0-12" fmla="*/ 0 h 2514887"/>
              <a:gd name="connsiteX1-13" fmla="*/ 585806 w 1450510"/>
              <a:gd name="connsiteY1-14" fmla="*/ 0 h 2514887"/>
              <a:gd name="connsiteX2-15" fmla="*/ 1450510 w 1450510"/>
              <a:gd name="connsiteY2-16" fmla="*/ 2514887 h 2514887"/>
              <a:gd name="connsiteX3-17" fmla="*/ 854765 w 1450510"/>
              <a:gd name="connsiteY3-18" fmla="*/ 2514887 h 2514887"/>
              <a:gd name="connsiteX4-19" fmla="*/ 0 w 1450510"/>
              <a:gd name="connsiteY4-20" fmla="*/ 0 h 2514887"/>
              <a:gd name="connsiteX0-21" fmla="*/ 0 w 1450510"/>
              <a:gd name="connsiteY0-22" fmla="*/ 0 h 2526918"/>
              <a:gd name="connsiteX1-23" fmla="*/ 585806 w 1450510"/>
              <a:gd name="connsiteY1-24" fmla="*/ 0 h 2526918"/>
              <a:gd name="connsiteX2-25" fmla="*/ 1450510 w 1450510"/>
              <a:gd name="connsiteY2-26" fmla="*/ 2514887 h 2526918"/>
              <a:gd name="connsiteX3-27" fmla="*/ 854765 w 1450510"/>
              <a:gd name="connsiteY3-28" fmla="*/ 2526918 h 2526918"/>
              <a:gd name="connsiteX4-29" fmla="*/ 0 w 1450510"/>
              <a:gd name="connsiteY4-30" fmla="*/ 0 h 2526918"/>
              <a:gd name="connsiteX0-31" fmla="*/ 0 w 1643015"/>
              <a:gd name="connsiteY0-32" fmla="*/ 0 h 2526918"/>
              <a:gd name="connsiteX1-33" fmla="*/ 585806 w 1643015"/>
              <a:gd name="connsiteY1-34" fmla="*/ 0 h 2526918"/>
              <a:gd name="connsiteX2-35" fmla="*/ 1643015 w 1643015"/>
              <a:gd name="connsiteY2-36" fmla="*/ 2490824 h 2526918"/>
              <a:gd name="connsiteX3-37" fmla="*/ 854765 w 1643015"/>
              <a:gd name="connsiteY3-38" fmla="*/ 2526918 h 2526918"/>
              <a:gd name="connsiteX4-39" fmla="*/ 0 w 1643015"/>
              <a:gd name="connsiteY4-40" fmla="*/ 0 h 2526918"/>
              <a:gd name="connsiteX0-41" fmla="*/ 0 w 1643015"/>
              <a:gd name="connsiteY0-42" fmla="*/ 0 h 2550981"/>
              <a:gd name="connsiteX1-43" fmla="*/ 585806 w 1643015"/>
              <a:gd name="connsiteY1-44" fmla="*/ 0 h 2550981"/>
              <a:gd name="connsiteX2-45" fmla="*/ 1643015 w 1643015"/>
              <a:gd name="connsiteY2-46" fmla="*/ 2490824 h 2550981"/>
              <a:gd name="connsiteX3-47" fmla="*/ 1035238 w 1643015"/>
              <a:gd name="connsiteY3-48" fmla="*/ 2550981 h 2550981"/>
              <a:gd name="connsiteX4-49" fmla="*/ 0 w 1643015"/>
              <a:gd name="connsiteY4-50" fmla="*/ 0 h 2550981"/>
              <a:gd name="connsiteX0-51" fmla="*/ 0 w 1643015"/>
              <a:gd name="connsiteY0-52" fmla="*/ 0 h 2538950"/>
              <a:gd name="connsiteX1-53" fmla="*/ 585806 w 1643015"/>
              <a:gd name="connsiteY1-54" fmla="*/ 0 h 2538950"/>
              <a:gd name="connsiteX2-55" fmla="*/ 1643015 w 1643015"/>
              <a:gd name="connsiteY2-56" fmla="*/ 2490824 h 2538950"/>
              <a:gd name="connsiteX3-57" fmla="*/ 1047270 w 1643015"/>
              <a:gd name="connsiteY3-58" fmla="*/ 2538950 h 2538950"/>
              <a:gd name="connsiteX4-59" fmla="*/ 0 w 1643015"/>
              <a:gd name="connsiteY4-60" fmla="*/ 0 h 2538950"/>
              <a:gd name="connsiteX0-61" fmla="*/ 0 w 1643015"/>
              <a:gd name="connsiteY0-62" fmla="*/ 0 h 2563013"/>
              <a:gd name="connsiteX1-63" fmla="*/ 585806 w 1643015"/>
              <a:gd name="connsiteY1-64" fmla="*/ 0 h 2563013"/>
              <a:gd name="connsiteX2-65" fmla="*/ 1643015 w 1643015"/>
              <a:gd name="connsiteY2-66" fmla="*/ 2490824 h 2563013"/>
              <a:gd name="connsiteX3-67" fmla="*/ 1083365 w 1643015"/>
              <a:gd name="connsiteY3-68" fmla="*/ 2563013 h 2563013"/>
              <a:gd name="connsiteX4-69" fmla="*/ 0 w 1643015"/>
              <a:gd name="connsiteY4-70" fmla="*/ 0 h 2563013"/>
              <a:gd name="connsiteX0-71" fmla="*/ 0 w 1570826"/>
              <a:gd name="connsiteY0-72" fmla="*/ 0 h 2563013"/>
              <a:gd name="connsiteX1-73" fmla="*/ 585806 w 1570826"/>
              <a:gd name="connsiteY1-74" fmla="*/ 0 h 2563013"/>
              <a:gd name="connsiteX2-75" fmla="*/ 1570826 w 1570826"/>
              <a:gd name="connsiteY2-76" fmla="*/ 2514887 h 2563013"/>
              <a:gd name="connsiteX3-77" fmla="*/ 1083365 w 1570826"/>
              <a:gd name="connsiteY3-78" fmla="*/ 2563013 h 2563013"/>
              <a:gd name="connsiteX4-79" fmla="*/ 0 w 1570826"/>
              <a:gd name="connsiteY4-80" fmla="*/ 0 h 2563013"/>
              <a:gd name="connsiteX0-81" fmla="*/ 0 w 1570826"/>
              <a:gd name="connsiteY0-82" fmla="*/ 0 h 2563013"/>
              <a:gd name="connsiteX1-83" fmla="*/ 441427 w 1570826"/>
              <a:gd name="connsiteY1-84" fmla="*/ 0 h 2563013"/>
              <a:gd name="connsiteX2-85" fmla="*/ 1570826 w 1570826"/>
              <a:gd name="connsiteY2-86" fmla="*/ 2514887 h 2563013"/>
              <a:gd name="connsiteX3-87" fmla="*/ 1083365 w 1570826"/>
              <a:gd name="connsiteY3-88" fmla="*/ 2563013 h 2563013"/>
              <a:gd name="connsiteX4-89" fmla="*/ 0 w 1570826"/>
              <a:gd name="connsiteY4-90" fmla="*/ 0 h 2563013"/>
              <a:gd name="connsiteX0-91" fmla="*/ 0 w 1570826"/>
              <a:gd name="connsiteY0-92" fmla="*/ 12031 h 2575044"/>
              <a:gd name="connsiteX1-93" fmla="*/ 453458 w 1570826"/>
              <a:gd name="connsiteY1-94" fmla="*/ 0 h 2575044"/>
              <a:gd name="connsiteX2-95" fmla="*/ 1570826 w 1570826"/>
              <a:gd name="connsiteY2-96" fmla="*/ 2526918 h 2575044"/>
              <a:gd name="connsiteX3-97" fmla="*/ 1083365 w 1570826"/>
              <a:gd name="connsiteY3-98" fmla="*/ 2575044 h 2575044"/>
              <a:gd name="connsiteX4-99" fmla="*/ 0 w 1570826"/>
              <a:gd name="connsiteY4-100" fmla="*/ 12031 h 2575044"/>
              <a:gd name="connsiteX0-101" fmla="*/ 0 w 1570826"/>
              <a:gd name="connsiteY0-102" fmla="*/ 0 h 2563013"/>
              <a:gd name="connsiteX1-103" fmla="*/ 465489 w 1570826"/>
              <a:gd name="connsiteY1-104" fmla="*/ 24063 h 2563013"/>
              <a:gd name="connsiteX2-105" fmla="*/ 1570826 w 1570826"/>
              <a:gd name="connsiteY2-106" fmla="*/ 2514887 h 2563013"/>
              <a:gd name="connsiteX3-107" fmla="*/ 1083365 w 1570826"/>
              <a:gd name="connsiteY3-108" fmla="*/ 2563013 h 2563013"/>
              <a:gd name="connsiteX4-109" fmla="*/ 0 w 1570826"/>
              <a:gd name="connsiteY4-110" fmla="*/ 0 h 2563013"/>
              <a:gd name="connsiteX0-111" fmla="*/ 0 w 1570826"/>
              <a:gd name="connsiteY0-112" fmla="*/ 12032 h 2575045"/>
              <a:gd name="connsiteX1-113" fmla="*/ 477520 w 1570826"/>
              <a:gd name="connsiteY1-114" fmla="*/ 0 h 2575045"/>
              <a:gd name="connsiteX2-115" fmla="*/ 1570826 w 1570826"/>
              <a:gd name="connsiteY2-116" fmla="*/ 2526919 h 2575045"/>
              <a:gd name="connsiteX3-117" fmla="*/ 1083365 w 1570826"/>
              <a:gd name="connsiteY3-118" fmla="*/ 2575045 h 2575045"/>
              <a:gd name="connsiteX4-119" fmla="*/ 0 w 1570826"/>
              <a:gd name="connsiteY4-120" fmla="*/ 12032 h 2575045"/>
              <a:gd name="connsiteX0-121" fmla="*/ 0 w 1570826"/>
              <a:gd name="connsiteY0-122" fmla="*/ 12032 h 2575045"/>
              <a:gd name="connsiteX1-123" fmla="*/ 477520 w 1570826"/>
              <a:gd name="connsiteY1-124" fmla="*/ 0 h 2575045"/>
              <a:gd name="connsiteX2-125" fmla="*/ 1570826 w 1570826"/>
              <a:gd name="connsiteY2-126" fmla="*/ 2555055 h 2575045"/>
              <a:gd name="connsiteX3-127" fmla="*/ 1083365 w 1570826"/>
              <a:gd name="connsiteY3-128" fmla="*/ 2575045 h 2575045"/>
              <a:gd name="connsiteX4-129" fmla="*/ 0 w 1570826"/>
              <a:gd name="connsiteY4-130" fmla="*/ 12032 h 2575045"/>
              <a:gd name="connsiteX0-131" fmla="*/ 0 w 1584894"/>
              <a:gd name="connsiteY0-132" fmla="*/ 12032 h 2575045"/>
              <a:gd name="connsiteX1-133" fmla="*/ 477520 w 1584894"/>
              <a:gd name="connsiteY1-134" fmla="*/ 0 h 2575045"/>
              <a:gd name="connsiteX2-135" fmla="*/ 1584894 w 1584894"/>
              <a:gd name="connsiteY2-136" fmla="*/ 2569123 h 2575045"/>
              <a:gd name="connsiteX3-137" fmla="*/ 1083365 w 1584894"/>
              <a:gd name="connsiteY3-138" fmla="*/ 2575045 h 2575045"/>
              <a:gd name="connsiteX4-139" fmla="*/ 0 w 1584894"/>
              <a:gd name="connsiteY4-140" fmla="*/ 12032 h 2575045"/>
              <a:gd name="connsiteX0-141" fmla="*/ 0 w 1584894"/>
              <a:gd name="connsiteY0-142" fmla="*/ 12032 h 2583191"/>
              <a:gd name="connsiteX1-143" fmla="*/ 477520 w 1584894"/>
              <a:gd name="connsiteY1-144" fmla="*/ 0 h 2583191"/>
              <a:gd name="connsiteX2-145" fmla="*/ 1584894 w 1584894"/>
              <a:gd name="connsiteY2-146" fmla="*/ 2583191 h 2583191"/>
              <a:gd name="connsiteX3-147" fmla="*/ 1083365 w 1584894"/>
              <a:gd name="connsiteY3-148" fmla="*/ 2575045 h 2583191"/>
              <a:gd name="connsiteX4-149" fmla="*/ 0 w 1584894"/>
              <a:gd name="connsiteY4-150" fmla="*/ 12032 h 2583191"/>
              <a:gd name="connsiteX0-151" fmla="*/ 0 w 1584894"/>
              <a:gd name="connsiteY0-152" fmla="*/ 12032 h 2575045"/>
              <a:gd name="connsiteX1-153" fmla="*/ 477520 w 1584894"/>
              <a:gd name="connsiteY1-154" fmla="*/ 0 h 2575045"/>
              <a:gd name="connsiteX2-155" fmla="*/ 1584894 w 1584894"/>
              <a:gd name="connsiteY2-156" fmla="*/ 2569123 h 2575045"/>
              <a:gd name="connsiteX3-157" fmla="*/ 1083365 w 1584894"/>
              <a:gd name="connsiteY3-158" fmla="*/ 2575045 h 2575045"/>
              <a:gd name="connsiteX4-159" fmla="*/ 0 w 1584894"/>
              <a:gd name="connsiteY4-160" fmla="*/ 12032 h 2575045"/>
              <a:gd name="connsiteX0-161" fmla="*/ 0 w 1584894"/>
              <a:gd name="connsiteY0-162" fmla="*/ 4998 h 2568011"/>
              <a:gd name="connsiteX1-163" fmla="*/ 477520 w 1584894"/>
              <a:gd name="connsiteY1-164" fmla="*/ 0 h 2568011"/>
              <a:gd name="connsiteX2-165" fmla="*/ 1584894 w 1584894"/>
              <a:gd name="connsiteY2-166" fmla="*/ 2562089 h 2568011"/>
              <a:gd name="connsiteX3-167" fmla="*/ 1083365 w 1584894"/>
              <a:gd name="connsiteY3-168" fmla="*/ 2568011 h 2568011"/>
              <a:gd name="connsiteX4-169" fmla="*/ 0 w 1584894"/>
              <a:gd name="connsiteY4-170" fmla="*/ 4998 h 2568011"/>
              <a:gd name="connsiteX0-171" fmla="*/ 0 w 1584894"/>
              <a:gd name="connsiteY0-172" fmla="*/ 4998 h 2568011"/>
              <a:gd name="connsiteX1-173" fmla="*/ 498622 w 1584894"/>
              <a:gd name="connsiteY1-174" fmla="*/ 0 h 2568011"/>
              <a:gd name="connsiteX2-175" fmla="*/ 1584894 w 1584894"/>
              <a:gd name="connsiteY2-176" fmla="*/ 2562089 h 2568011"/>
              <a:gd name="connsiteX3-177" fmla="*/ 1083365 w 1584894"/>
              <a:gd name="connsiteY3-178" fmla="*/ 2568011 h 2568011"/>
              <a:gd name="connsiteX4-179" fmla="*/ 0 w 1584894"/>
              <a:gd name="connsiteY4-180" fmla="*/ 4998 h 25680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84894" h="2568011">
                <a:moveTo>
                  <a:pt x="0" y="4998"/>
                </a:moveTo>
                <a:lnTo>
                  <a:pt x="498622" y="0"/>
                </a:lnTo>
                <a:lnTo>
                  <a:pt x="1584894" y="2562089"/>
                </a:lnTo>
                <a:lnTo>
                  <a:pt x="1083365" y="2568011"/>
                </a:lnTo>
                <a:lnTo>
                  <a:pt x="0" y="4998"/>
                </a:lnTo>
                <a:close/>
              </a:path>
            </a:pathLst>
          </a:custGeom>
          <a:solidFill>
            <a:srgbClr val="009DD9">
              <a:alpha val="100000"/>
            </a:srgbClr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0" name="矩形 2"/>
          <p:cNvSpPr/>
          <p:nvPr/>
        </p:nvSpPr>
        <p:spPr>
          <a:xfrm rot="6120000">
            <a:off x="5373657" y="-2027162"/>
            <a:ext cx="3769421" cy="9516745"/>
          </a:xfrm>
          <a:custGeom>
            <a:avLst/>
            <a:gdLst>
              <a:gd name="connsiteX0" fmla="*/ 0 w 595745"/>
              <a:gd name="connsiteY0" fmla="*/ 0 h 2504948"/>
              <a:gd name="connsiteX1" fmla="*/ 595745 w 595745"/>
              <a:gd name="connsiteY1" fmla="*/ 0 h 2504948"/>
              <a:gd name="connsiteX2" fmla="*/ 595745 w 595745"/>
              <a:gd name="connsiteY2" fmla="*/ 2504948 h 2504948"/>
              <a:gd name="connsiteX3" fmla="*/ 0 w 595745"/>
              <a:gd name="connsiteY3" fmla="*/ 2504948 h 2504948"/>
              <a:gd name="connsiteX4" fmla="*/ 0 w 595745"/>
              <a:gd name="connsiteY4" fmla="*/ 0 h 2504948"/>
              <a:gd name="connsiteX0-1" fmla="*/ 0 w 1450510"/>
              <a:gd name="connsiteY0-2" fmla="*/ 0 h 2514887"/>
              <a:gd name="connsiteX1-3" fmla="*/ 1450510 w 1450510"/>
              <a:gd name="connsiteY1-4" fmla="*/ 9939 h 2514887"/>
              <a:gd name="connsiteX2-5" fmla="*/ 1450510 w 1450510"/>
              <a:gd name="connsiteY2-6" fmla="*/ 2514887 h 2514887"/>
              <a:gd name="connsiteX3-7" fmla="*/ 854765 w 1450510"/>
              <a:gd name="connsiteY3-8" fmla="*/ 2514887 h 2514887"/>
              <a:gd name="connsiteX4-9" fmla="*/ 0 w 1450510"/>
              <a:gd name="connsiteY4-10" fmla="*/ 0 h 2514887"/>
              <a:gd name="connsiteX0-11" fmla="*/ 0 w 1450510"/>
              <a:gd name="connsiteY0-12" fmla="*/ 0 h 2514887"/>
              <a:gd name="connsiteX1-13" fmla="*/ 585806 w 1450510"/>
              <a:gd name="connsiteY1-14" fmla="*/ 0 h 2514887"/>
              <a:gd name="connsiteX2-15" fmla="*/ 1450510 w 1450510"/>
              <a:gd name="connsiteY2-16" fmla="*/ 2514887 h 2514887"/>
              <a:gd name="connsiteX3-17" fmla="*/ 854765 w 1450510"/>
              <a:gd name="connsiteY3-18" fmla="*/ 2514887 h 2514887"/>
              <a:gd name="connsiteX4-19" fmla="*/ 0 w 1450510"/>
              <a:gd name="connsiteY4-20" fmla="*/ 0 h 2514887"/>
              <a:gd name="connsiteX0-21" fmla="*/ 0 w 1450510"/>
              <a:gd name="connsiteY0-22" fmla="*/ 0 h 2526918"/>
              <a:gd name="connsiteX1-23" fmla="*/ 585806 w 1450510"/>
              <a:gd name="connsiteY1-24" fmla="*/ 0 h 2526918"/>
              <a:gd name="connsiteX2-25" fmla="*/ 1450510 w 1450510"/>
              <a:gd name="connsiteY2-26" fmla="*/ 2514887 h 2526918"/>
              <a:gd name="connsiteX3-27" fmla="*/ 854765 w 1450510"/>
              <a:gd name="connsiteY3-28" fmla="*/ 2526918 h 2526918"/>
              <a:gd name="connsiteX4-29" fmla="*/ 0 w 1450510"/>
              <a:gd name="connsiteY4-30" fmla="*/ 0 h 2526918"/>
              <a:gd name="connsiteX0-31" fmla="*/ 0 w 1643015"/>
              <a:gd name="connsiteY0-32" fmla="*/ 0 h 2526918"/>
              <a:gd name="connsiteX1-33" fmla="*/ 585806 w 1643015"/>
              <a:gd name="connsiteY1-34" fmla="*/ 0 h 2526918"/>
              <a:gd name="connsiteX2-35" fmla="*/ 1643015 w 1643015"/>
              <a:gd name="connsiteY2-36" fmla="*/ 2490824 h 2526918"/>
              <a:gd name="connsiteX3-37" fmla="*/ 854765 w 1643015"/>
              <a:gd name="connsiteY3-38" fmla="*/ 2526918 h 2526918"/>
              <a:gd name="connsiteX4-39" fmla="*/ 0 w 1643015"/>
              <a:gd name="connsiteY4-40" fmla="*/ 0 h 2526918"/>
              <a:gd name="connsiteX0-41" fmla="*/ 0 w 1643015"/>
              <a:gd name="connsiteY0-42" fmla="*/ 0 h 2550981"/>
              <a:gd name="connsiteX1-43" fmla="*/ 585806 w 1643015"/>
              <a:gd name="connsiteY1-44" fmla="*/ 0 h 2550981"/>
              <a:gd name="connsiteX2-45" fmla="*/ 1643015 w 1643015"/>
              <a:gd name="connsiteY2-46" fmla="*/ 2490824 h 2550981"/>
              <a:gd name="connsiteX3-47" fmla="*/ 1035238 w 1643015"/>
              <a:gd name="connsiteY3-48" fmla="*/ 2550981 h 2550981"/>
              <a:gd name="connsiteX4-49" fmla="*/ 0 w 1643015"/>
              <a:gd name="connsiteY4-50" fmla="*/ 0 h 2550981"/>
              <a:gd name="connsiteX0-51" fmla="*/ 0 w 1643015"/>
              <a:gd name="connsiteY0-52" fmla="*/ 0 h 2538950"/>
              <a:gd name="connsiteX1-53" fmla="*/ 585806 w 1643015"/>
              <a:gd name="connsiteY1-54" fmla="*/ 0 h 2538950"/>
              <a:gd name="connsiteX2-55" fmla="*/ 1643015 w 1643015"/>
              <a:gd name="connsiteY2-56" fmla="*/ 2490824 h 2538950"/>
              <a:gd name="connsiteX3-57" fmla="*/ 1047270 w 1643015"/>
              <a:gd name="connsiteY3-58" fmla="*/ 2538950 h 2538950"/>
              <a:gd name="connsiteX4-59" fmla="*/ 0 w 1643015"/>
              <a:gd name="connsiteY4-60" fmla="*/ 0 h 2538950"/>
              <a:gd name="connsiteX0-61" fmla="*/ 0 w 1643015"/>
              <a:gd name="connsiteY0-62" fmla="*/ 0 h 2563013"/>
              <a:gd name="connsiteX1-63" fmla="*/ 585806 w 1643015"/>
              <a:gd name="connsiteY1-64" fmla="*/ 0 h 2563013"/>
              <a:gd name="connsiteX2-65" fmla="*/ 1643015 w 1643015"/>
              <a:gd name="connsiteY2-66" fmla="*/ 2490824 h 2563013"/>
              <a:gd name="connsiteX3-67" fmla="*/ 1083365 w 1643015"/>
              <a:gd name="connsiteY3-68" fmla="*/ 2563013 h 2563013"/>
              <a:gd name="connsiteX4-69" fmla="*/ 0 w 1643015"/>
              <a:gd name="connsiteY4-70" fmla="*/ 0 h 2563013"/>
              <a:gd name="connsiteX0-71" fmla="*/ 0 w 1570826"/>
              <a:gd name="connsiteY0-72" fmla="*/ 0 h 2563013"/>
              <a:gd name="connsiteX1-73" fmla="*/ 585806 w 1570826"/>
              <a:gd name="connsiteY1-74" fmla="*/ 0 h 2563013"/>
              <a:gd name="connsiteX2-75" fmla="*/ 1570826 w 1570826"/>
              <a:gd name="connsiteY2-76" fmla="*/ 2514887 h 2563013"/>
              <a:gd name="connsiteX3-77" fmla="*/ 1083365 w 1570826"/>
              <a:gd name="connsiteY3-78" fmla="*/ 2563013 h 2563013"/>
              <a:gd name="connsiteX4-79" fmla="*/ 0 w 1570826"/>
              <a:gd name="connsiteY4-80" fmla="*/ 0 h 2563013"/>
              <a:gd name="connsiteX0-81" fmla="*/ 0 w 1570826"/>
              <a:gd name="connsiteY0-82" fmla="*/ 0 h 2563013"/>
              <a:gd name="connsiteX1-83" fmla="*/ 441427 w 1570826"/>
              <a:gd name="connsiteY1-84" fmla="*/ 0 h 2563013"/>
              <a:gd name="connsiteX2-85" fmla="*/ 1570826 w 1570826"/>
              <a:gd name="connsiteY2-86" fmla="*/ 2514887 h 2563013"/>
              <a:gd name="connsiteX3-87" fmla="*/ 1083365 w 1570826"/>
              <a:gd name="connsiteY3-88" fmla="*/ 2563013 h 2563013"/>
              <a:gd name="connsiteX4-89" fmla="*/ 0 w 1570826"/>
              <a:gd name="connsiteY4-90" fmla="*/ 0 h 2563013"/>
              <a:gd name="connsiteX0-91" fmla="*/ 0 w 1570826"/>
              <a:gd name="connsiteY0-92" fmla="*/ 12031 h 2575044"/>
              <a:gd name="connsiteX1-93" fmla="*/ 453458 w 1570826"/>
              <a:gd name="connsiteY1-94" fmla="*/ 0 h 2575044"/>
              <a:gd name="connsiteX2-95" fmla="*/ 1570826 w 1570826"/>
              <a:gd name="connsiteY2-96" fmla="*/ 2526918 h 2575044"/>
              <a:gd name="connsiteX3-97" fmla="*/ 1083365 w 1570826"/>
              <a:gd name="connsiteY3-98" fmla="*/ 2575044 h 2575044"/>
              <a:gd name="connsiteX4-99" fmla="*/ 0 w 1570826"/>
              <a:gd name="connsiteY4-100" fmla="*/ 12031 h 2575044"/>
              <a:gd name="connsiteX0-101" fmla="*/ 0 w 1570826"/>
              <a:gd name="connsiteY0-102" fmla="*/ 0 h 2563013"/>
              <a:gd name="connsiteX1-103" fmla="*/ 465489 w 1570826"/>
              <a:gd name="connsiteY1-104" fmla="*/ 24063 h 2563013"/>
              <a:gd name="connsiteX2-105" fmla="*/ 1570826 w 1570826"/>
              <a:gd name="connsiteY2-106" fmla="*/ 2514887 h 2563013"/>
              <a:gd name="connsiteX3-107" fmla="*/ 1083365 w 1570826"/>
              <a:gd name="connsiteY3-108" fmla="*/ 2563013 h 2563013"/>
              <a:gd name="connsiteX4-109" fmla="*/ 0 w 1570826"/>
              <a:gd name="connsiteY4-110" fmla="*/ 0 h 2563013"/>
              <a:gd name="connsiteX0-111" fmla="*/ 0 w 1570826"/>
              <a:gd name="connsiteY0-112" fmla="*/ 12032 h 2575045"/>
              <a:gd name="connsiteX1-113" fmla="*/ 477520 w 1570826"/>
              <a:gd name="connsiteY1-114" fmla="*/ 0 h 2575045"/>
              <a:gd name="connsiteX2-115" fmla="*/ 1570826 w 1570826"/>
              <a:gd name="connsiteY2-116" fmla="*/ 2526919 h 2575045"/>
              <a:gd name="connsiteX3-117" fmla="*/ 1083365 w 1570826"/>
              <a:gd name="connsiteY3-118" fmla="*/ 2575045 h 2575045"/>
              <a:gd name="connsiteX4-119" fmla="*/ 0 w 1570826"/>
              <a:gd name="connsiteY4-120" fmla="*/ 12032 h 2575045"/>
              <a:gd name="connsiteX0-121" fmla="*/ 0 w 1570826"/>
              <a:gd name="connsiteY0-122" fmla="*/ 12032 h 2575045"/>
              <a:gd name="connsiteX1-123" fmla="*/ 477520 w 1570826"/>
              <a:gd name="connsiteY1-124" fmla="*/ 0 h 2575045"/>
              <a:gd name="connsiteX2-125" fmla="*/ 1570826 w 1570826"/>
              <a:gd name="connsiteY2-126" fmla="*/ 2555055 h 2575045"/>
              <a:gd name="connsiteX3-127" fmla="*/ 1083365 w 1570826"/>
              <a:gd name="connsiteY3-128" fmla="*/ 2575045 h 2575045"/>
              <a:gd name="connsiteX4-129" fmla="*/ 0 w 1570826"/>
              <a:gd name="connsiteY4-130" fmla="*/ 12032 h 2575045"/>
              <a:gd name="connsiteX0-131" fmla="*/ 0 w 1584894"/>
              <a:gd name="connsiteY0-132" fmla="*/ 12032 h 2575045"/>
              <a:gd name="connsiteX1-133" fmla="*/ 477520 w 1584894"/>
              <a:gd name="connsiteY1-134" fmla="*/ 0 h 2575045"/>
              <a:gd name="connsiteX2-135" fmla="*/ 1584894 w 1584894"/>
              <a:gd name="connsiteY2-136" fmla="*/ 2569123 h 2575045"/>
              <a:gd name="connsiteX3-137" fmla="*/ 1083365 w 1584894"/>
              <a:gd name="connsiteY3-138" fmla="*/ 2575045 h 2575045"/>
              <a:gd name="connsiteX4-139" fmla="*/ 0 w 1584894"/>
              <a:gd name="connsiteY4-140" fmla="*/ 12032 h 2575045"/>
              <a:gd name="connsiteX0-141" fmla="*/ 0 w 1584894"/>
              <a:gd name="connsiteY0-142" fmla="*/ 12032 h 2583191"/>
              <a:gd name="connsiteX1-143" fmla="*/ 477520 w 1584894"/>
              <a:gd name="connsiteY1-144" fmla="*/ 0 h 2583191"/>
              <a:gd name="connsiteX2-145" fmla="*/ 1584894 w 1584894"/>
              <a:gd name="connsiteY2-146" fmla="*/ 2583191 h 2583191"/>
              <a:gd name="connsiteX3-147" fmla="*/ 1083365 w 1584894"/>
              <a:gd name="connsiteY3-148" fmla="*/ 2575045 h 2583191"/>
              <a:gd name="connsiteX4-149" fmla="*/ 0 w 1584894"/>
              <a:gd name="connsiteY4-150" fmla="*/ 12032 h 2583191"/>
              <a:gd name="connsiteX0-151" fmla="*/ 0 w 1584894"/>
              <a:gd name="connsiteY0-152" fmla="*/ 12032 h 2575045"/>
              <a:gd name="connsiteX1-153" fmla="*/ 477520 w 1584894"/>
              <a:gd name="connsiteY1-154" fmla="*/ 0 h 2575045"/>
              <a:gd name="connsiteX2-155" fmla="*/ 1584894 w 1584894"/>
              <a:gd name="connsiteY2-156" fmla="*/ 2569123 h 2575045"/>
              <a:gd name="connsiteX3-157" fmla="*/ 1083365 w 1584894"/>
              <a:gd name="connsiteY3-158" fmla="*/ 2575045 h 2575045"/>
              <a:gd name="connsiteX4-159" fmla="*/ 0 w 1584894"/>
              <a:gd name="connsiteY4-160" fmla="*/ 12032 h 2575045"/>
              <a:gd name="connsiteX0-161" fmla="*/ 0 w 1584894"/>
              <a:gd name="connsiteY0-162" fmla="*/ 4998 h 2568011"/>
              <a:gd name="connsiteX1-163" fmla="*/ 477520 w 1584894"/>
              <a:gd name="connsiteY1-164" fmla="*/ 0 h 2568011"/>
              <a:gd name="connsiteX2-165" fmla="*/ 1584894 w 1584894"/>
              <a:gd name="connsiteY2-166" fmla="*/ 2562089 h 2568011"/>
              <a:gd name="connsiteX3-167" fmla="*/ 1083365 w 1584894"/>
              <a:gd name="connsiteY3-168" fmla="*/ 2568011 h 2568011"/>
              <a:gd name="connsiteX4-169" fmla="*/ 0 w 1584894"/>
              <a:gd name="connsiteY4-170" fmla="*/ 4998 h 2568011"/>
              <a:gd name="connsiteX0-171" fmla="*/ 0 w 1584894"/>
              <a:gd name="connsiteY0-172" fmla="*/ 4998 h 2568011"/>
              <a:gd name="connsiteX1-173" fmla="*/ 498622 w 1584894"/>
              <a:gd name="connsiteY1-174" fmla="*/ 0 h 2568011"/>
              <a:gd name="connsiteX2-175" fmla="*/ 1584894 w 1584894"/>
              <a:gd name="connsiteY2-176" fmla="*/ 2562089 h 2568011"/>
              <a:gd name="connsiteX3-177" fmla="*/ 1083365 w 1584894"/>
              <a:gd name="connsiteY3-178" fmla="*/ 2568011 h 2568011"/>
              <a:gd name="connsiteX4-179" fmla="*/ 0 w 1584894"/>
              <a:gd name="connsiteY4-180" fmla="*/ 4998 h 2568011"/>
              <a:gd name="connsiteX0-181" fmla="*/ 0 w 1441000"/>
              <a:gd name="connsiteY0-182" fmla="*/ 356 h 2568011"/>
              <a:gd name="connsiteX1-183" fmla="*/ 354728 w 1441000"/>
              <a:gd name="connsiteY1-184" fmla="*/ 0 h 2568011"/>
              <a:gd name="connsiteX2-185" fmla="*/ 1441000 w 1441000"/>
              <a:gd name="connsiteY2-186" fmla="*/ 2562089 h 2568011"/>
              <a:gd name="connsiteX3-187" fmla="*/ 939471 w 1441000"/>
              <a:gd name="connsiteY3-188" fmla="*/ 2568011 h 2568011"/>
              <a:gd name="connsiteX4-189" fmla="*/ 0 w 1441000"/>
              <a:gd name="connsiteY4-190" fmla="*/ 356 h 2568011"/>
              <a:gd name="connsiteX0-191" fmla="*/ 0 w 1445642"/>
              <a:gd name="connsiteY0-192" fmla="*/ 356 h 2580656"/>
              <a:gd name="connsiteX1-193" fmla="*/ 354728 w 1445642"/>
              <a:gd name="connsiteY1-194" fmla="*/ 0 h 2580656"/>
              <a:gd name="connsiteX2-195" fmla="*/ 1445642 w 1445642"/>
              <a:gd name="connsiteY2-196" fmla="*/ 2580656 h 2580656"/>
              <a:gd name="connsiteX3-197" fmla="*/ 939471 w 1445642"/>
              <a:gd name="connsiteY3-198" fmla="*/ 2568011 h 2580656"/>
              <a:gd name="connsiteX4-199" fmla="*/ 0 w 1445642"/>
              <a:gd name="connsiteY4-200" fmla="*/ 356 h 2580656"/>
              <a:gd name="connsiteX0-201" fmla="*/ 0 w 1445642"/>
              <a:gd name="connsiteY0-202" fmla="*/ 356 h 2581936"/>
              <a:gd name="connsiteX1-203" fmla="*/ 354728 w 1445642"/>
              <a:gd name="connsiteY1-204" fmla="*/ 0 h 2581936"/>
              <a:gd name="connsiteX2-205" fmla="*/ 1445642 w 1445642"/>
              <a:gd name="connsiteY2-206" fmla="*/ 2580656 h 2581936"/>
              <a:gd name="connsiteX3-207" fmla="*/ 1111215 w 1445642"/>
              <a:gd name="connsiteY3-208" fmla="*/ 2581936 h 2581936"/>
              <a:gd name="connsiteX4-209" fmla="*/ 0 w 1445642"/>
              <a:gd name="connsiteY4-210" fmla="*/ 356 h 2581936"/>
              <a:gd name="connsiteX0-211" fmla="*/ 0 w 1445642"/>
              <a:gd name="connsiteY0-212" fmla="*/ 356 h 2581936"/>
              <a:gd name="connsiteX1-213" fmla="*/ 182984 w 1445642"/>
              <a:gd name="connsiteY1-214" fmla="*/ 0 h 2581936"/>
              <a:gd name="connsiteX2-215" fmla="*/ 1445642 w 1445642"/>
              <a:gd name="connsiteY2-216" fmla="*/ 2580656 h 2581936"/>
              <a:gd name="connsiteX3-217" fmla="*/ 1111215 w 1445642"/>
              <a:gd name="connsiteY3-218" fmla="*/ 2581936 h 2581936"/>
              <a:gd name="connsiteX4-219" fmla="*/ 0 w 1445642"/>
              <a:gd name="connsiteY4-220" fmla="*/ 356 h 2581936"/>
              <a:gd name="connsiteX0-221" fmla="*/ 0 w 1292465"/>
              <a:gd name="connsiteY0-222" fmla="*/ 356 h 2581936"/>
              <a:gd name="connsiteX1-223" fmla="*/ 182984 w 1292465"/>
              <a:gd name="connsiteY1-224" fmla="*/ 0 h 2581936"/>
              <a:gd name="connsiteX2-225" fmla="*/ 1292465 w 1292465"/>
              <a:gd name="connsiteY2-226" fmla="*/ 2571373 h 2581936"/>
              <a:gd name="connsiteX3-227" fmla="*/ 1111215 w 1292465"/>
              <a:gd name="connsiteY3-228" fmla="*/ 2581936 h 2581936"/>
              <a:gd name="connsiteX4-229" fmla="*/ 0 w 1292465"/>
              <a:gd name="connsiteY4-230" fmla="*/ 356 h 2581936"/>
              <a:gd name="connsiteX0-231" fmla="*/ 0 w 1296239"/>
              <a:gd name="connsiteY0-232" fmla="*/ 356 h 2586471"/>
              <a:gd name="connsiteX1-233" fmla="*/ 182984 w 1296239"/>
              <a:gd name="connsiteY1-234" fmla="*/ 0 h 2586471"/>
              <a:gd name="connsiteX2-235" fmla="*/ 1296239 w 1296239"/>
              <a:gd name="connsiteY2-236" fmla="*/ 2586471 h 2586471"/>
              <a:gd name="connsiteX3-237" fmla="*/ 1111215 w 1296239"/>
              <a:gd name="connsiteY3-238" fmla="*/ 2581936 h 2586471"/>
              <a:gd name="connsiteX4-239" fmla="*/ 0 w 1296239"/>
              <a:gd name="connsiteY4-240" fmla="*/ 356 h 2586471"/>
              <a:gd name="connsiteX0-241" fmla="*/ 0 w 1300013"/>
              <a:gd name="connsiteY0-242" fmla="*/ 356 h 2586471"/>
              <a:gd name="connsiteX1-243" fmla="*/ 182984 w 1300013"/>
              <a:gd name="connsiteY1-244" fmla="*/ 0 h 2586471"/>
              <a:gd name="connsiteX2-245" fmla="*/ 1300013 w 1300013"/>
              <a:gd name="connsiteY2-246" fmla="*/ 2586471 h 2586471"/>
              <a:gd name="connsiteX3-247" fmla="*/ 1111215 w 1300013"/>
              <a:gd name="connsiteY3-248" fmla="*/ 2581936 h 2586471"/>
              <a:gd name="connsiteX4-249" fmla="*/ 0 w 1300013"/>
              <a:gd name="connsiteY4-250" fmla="*/ 356 h 2586471"/>
              <a:gd name="connsiteX0-251" fmla="*/ 0 w 1292464"/>
              <a:gd name="connsiteY0-252" fmla="*/ 356 h 2586471"/>
              <a:gd name="connsiteX1-253" fmla="*/ 182984 w 1292464"/>
              <a:gd name="connsiteY1-254" fmla="*/ 0 h 2586471"/>
              <a:gd name="connsiteX2-255" fmla="*/ 1292464 w 1292464"/>
              <a:gd name="connsiteY2-256" fmla="*/ 2586471 h 2586471"/>
              <a:gd name="connsiteX3-257" fmla="*/ 1111215 w 1292464"/>
              <a:gd name="connsiteY3-258" fmla="*/ 2581936 h 2586471"/>
              <a:gd name="connsiteX4-259" fmla="*/ 0 w 1292464"/>
              <a:gd name="connsiteY4-260" fmla="*/ 356 h 25864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92464" h="2586471">
                <a:moveTo>
                  <a:pt x="0" y="356"/>
                </a:moveTo>
                <a:lnTo>
                  <a:pt x="182984" y="0"/>
                </a:lnTo>
                <a:lnTo>
                  <a:pt x="1292464" y="2586471"/>
                </a:lnTo>
                <a:lnTo>
                  <a:pt x="1111215" y="2581936"/>
                </a:lnTo>
                <a:lnTo>
                  <a:pt x="0" y="356"/>
                </a:lnTo>
                <a:close/>
              </a:path>
            </a:pathLst>
          </a:custGeom>
          <a:solidFill>
            <a:srgbClr val="0B5395">
              <a:alpha val="100000"/>
            </a:srgbClr>
          </a:solidFill>
          <a:ln w="38100"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17" name="副标题 11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49798" y="3738923"/>
            <a:ext cx="12019280" cy="1331134"/>
          </a:xfrm>
          <a:prstGeom prst="rect">
            <a:avLst/>
          </a:prstGeom>
          <a:noFill/>
        </p:spPr>
        <p:txBody>
          <a:bodyPr vert="horz" wrap="square" lIns="90170" tIns="46990" rIns="90170" bIns="46990" rtlCol="0">
            <a:sp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3600" b="1" spc="200" dirty="0" err="1">
                <a:solidFill>
                  <a:srgbClr val="0B5FB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OceanBase</a:t>
            </a:r>
            <a:r>
              <a:rPr lang="zh-CN" altLang="en-US" sz="3600" b="1" spc="200" dirty="0">
                <a:solidFill>
                  <a:srgbClr val="0B5FB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数据库前沿报告</a:t>
            </a:r>
            <a:endParaRPr lang="en-US" altLang="zh-CN" sz="3600" b="1" spc="200" dirty="0">
              <a:solidFill>
                <a:srgbClr val="0B5FB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600" b="1" spc="200" dirty="0">
                <a:solidFill>
                  <a:srgbClr val="0B5FB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存储架构分析与探索</a:t>
            </a:r>
            <a:endParaRPr lang="en-US" altLang="zh-CN" sz="3600" b="1" spc="200" dirty="0">
              <a:solidFill>
                <a:srgbClr val="0B5FB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66165" y="5010019"/>
            <a:ext cx="10059670" cy="0"/>
          </a:xfrm>
          <a:prstGeom prst="line">
            <a:avLst/>
          </a:prstGeom>
          <a:ln w="12700">
            <a:gradFill>
              <a:gsLst>
                <a:gs pos="25000">
                  <a:srgbClr val="A29C71"/>
                </a:gs>
                <a:gs pos="50000">
                  <a:srgbClr val="005692"/>
                </a:gs>
                <a:gs pos="100000">
                  <a:schemeClr val="bg1"/>
                </a:gs>
                <a:gs pos="1000">
                  <a:schemeClr val="bg1"/>
                </a:gs>
                <a:gs pos="75000">
                  <a:srgbClr val="A29C7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同济大学校徽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676" y="-168"/>
            <a:ext cx="4441792" cy="1012054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CBA6A8F-E3B9-F6EB-90D4-C410A6888CBF}"/>
              </a:ext>
            </a:extLst>
          </p:cNvPr>
          <p:cNvSpPr txBox="1"/>
          <p:nvPr/>
        </p:nvSpPr>
        <p:spPr>
          <a:xfrm>
            <a:off x="2271145" y="5242900"/>
            <a:ext cx="8207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A29C71"/>
                </a:solidFill>
                <a:latin typeface="仿宋" charset="-122"/>
                <a:ea typeface="仿宋" charset="-122"/>
              </a:rPr>
              <a:t>小组成员：</a:t>
            </a:r>
            <a:endParaRPr lang="en-US" altLang="zh-CN" sz="2200" b="1" dirty="0">
              <a:solidFill>
                <a:srgbClr val="A29C71"/>
              </a:solidFill>
              <a:latin typeface="仿宋" charset="-122"/>
              <a:ea typeface="仿宋" charset="-122"/>
            </a:endParaRPr>
          </a:p>
          <a:p>
            <a:pPr algn="ctr"/>
            <a:r>
              <a:rPr lang="zh-CN" altLang="en-US" sz="2200" b="1" dirty="0">
                <a:solidFill>
                  <a:srgbClr val="A29C71"/>
                </a:solidFill>
                <a:latin typeface="仿宋" charset="-122"/>
                <a:ea typeface="仿宋" charset="-122"/>
              </a:rPr>
              <a:t>朱申哲</a:t>
            </a:r>
            <a:r>
              <a:rPr lang="en-US" altLang="zh-CN" sz="2200" b="1" dirty="0">
                <a:solidFill>
                  <a:srgbClr val="A29C71"/>
                </a:solidFill>
                <a:latin typeface="仿宋" charset="-122"/>
                <a:ea typeface="仿宋" charset="-122"/>
              </a:rPr>
              <a:t>		</a:t>
            </a:r>
            <a:r>
              <a:rPr lang="zh-CN" altLang="en-US" sz="2200" b="1" dirty="0">
                <a:solidFill>
                  <a:srgbClr val="A29C71"/>
                </a:solidFill>
                <a:latin typeface="仿宋" charset="-122"/>
                <a:ea typeface="仿宋" charset="-122"/>
              </a:rPr>
              <a:t>刘依扬</a:t>
            </a:r>
            <a:r>
              <a:rPr lang="en-US" altLang="zh-CN" sz="2200" b="1" dirty="0">
                <a:solidFill>
                  <a:srgbClr val="A29C71"/>
                </a:solidFill>
                <a:latin typeface="仿宋" charset="-122"/>
                <a:ea typeface="仿宋" charset="-122"/>
              </a:rPr>
              <a:t>		</a:t>
            </a:r>
            <a:r>
              <a:rPr lang="zh-CN" altLang="en-US" sz="2200" b="1" dirty="0">
                <a:solidFill>
                  <a:srgbClr val="A29C71"/>
                </a:solidFill>
                <a:latin typeface="仿宋" charset="-122"/>
                <a:ea typeface="仿宋" charset="-122"/>
              </a:rPr>
              <a:t>王政尧</a:t>
            </a:r>
            <a:r>
              <a:rPr lang="en-US" altLang="zh-CN" sz="2200" b="1" dirty="0">
                <a:solidFill>
                  <a:srgbClr val="A29C71"/>
                </a:solidFill>
                <a:latin typeface="仿宋" charset="-122"/>
                <a:ea typeface="仿宋" charset="-122"/>
              </a:rPr>
              <a:t>		</a:t>
            </a:r>
            <a:r>
              <a:rPr lang="zh-CN" altLang="en-US" sz="2200" b="1" dirty="0">
                <a:solidFill>
                  <a:srgbClr val="A29C71"/>
                </a:solidFill>
                <a:latin typeface="仿宋" charset="-122"/>
                <a:ea typeface="仿宋" charset="-122"/>
              </a:rPr>
              <a:t>王邹济中</a:t>
            </a:r>
            <a:endParaRPr lang="en-US" altLang="zh-CN" sz="2200" b="1" dirty="0">
              <a:solidFill>
                <a:srgbClr val="A29C71"/>
              </a:solidFill>
              <a:latin typeface="仿宋" charset="-122"/>
              <a:ea typeface="仿宋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8D3F090-2D4C-E0CE-CE0B-9A0B60BC2A47}"/>
              </a:ext>
            </a:extLst>
          </p:cNvPr>
          <p:cNvSpPr/>
          <p:nvPr/>
        </p:nvSpPr>
        <p:spPr>
          <a:xfrm>
            <a:off x="146078" y="4574385"/>
            <a:ext cx="2847448" cy="19793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我负责的部分：</a:t>
            </a:r>
            <a:endParaRPr lang="en-US" altLang="zh-CN" dirty="0"/>
          </a:p>
          <a:p>
            <a:pPr algn="ctr"/>
            <a:r>
              <a:rPr lang="en-US" altLang="zh-CN" dirty="0"/>
              <a:t>	</a:t>
            </a:r>
            <a:r>
              <a:rPr lang="zh-CN" altLang="en-US" dirty="0"/>
              <a:t>从信息论和数据库角度剖析数据存储结构和数据库压缩算法</a:t>
            </a:r>
          </a:p>
        </p:txBody>
      </p:sp>
    </p:spTree>
    <p:extLst>
      <p:ext uri="{BB962C8B-B14F-4D97-AF65-F5344CB8AC3E}">
        <p14:creationId xmlns:p14="http://schemas.microsoft.com/office/powerpoint/2010/main" val="1719897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4374" y="1809750"/>
            <a:ext cx="10763250" cy="1619250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Thank You</a:t>
            </a: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E9571D5-08B9-9FCC-1B19-701BA079C553}"/>
              </a:ext>
            </a:extLst>
          </p:cNvPr>
          <p:cNvSpPr txBox="1">
            <a:spLocks/>
          </p:cNvSpPr>
          <p:nvPr/>
        </p:nvSpPr>
        <p:spPr>
          <a:xfrm>
            <a:off x="493022" y="4776146"/>
            <a:ext cx="11205955" cy="132439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恳请批评和指正</a:t>
            </a:r>
            <a:endParaRPr lang="en-US" altLang="zh-CN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9668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C9E4BA-09E6-50DC-3DA0-D25B7A990ADF}"/>
              </a:ext>
            </a:extLst>
          </p:cNvPr>
          <p:cNvGrpSpPr/>
          <p:nvPr/>
        </p:nvGrpSpPr>
        <p:grpSpPr>
          <a:xfrm>
            <a:off x="660400" y="1028700"/>
            <a:ext cx="5067297" cy="5019675"/>
            <a:chOff x="673103" y="1123950"/>
            <a:chExt cx="5067297" cy="50196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11F57B-A51B-44C2-AD2E-6AA949F3E59D}"/>
                </a:ext>
              </a:extLst>
            </p:cNvPr>
            <p:cNvSpPr txBox="1"/>
            <p:nvPr/>
          </p:nvSpPr>
          <p:spPr>
            <a:xfrm>
              <a:off x="673103" y="1460795"/>
              <a:ext cx="4635497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/>
                <a:t>从定义了解本项目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22C69-F0CF-44AF-A474-C355F58D12F6}"/>
                </a:ext>
              </a:extLst>
            </p:cNvPr>
            <p:cNvSpPr txBox="1"/>
            <p:nvPr/>
          </p:nvSpPr>
          <p:spPr>
            <a:xfrm>
              <a:off x="673103" y="2387042"/>
              <a:ext cx="2914986" cy="4114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buSzPct val="25000"/>
              </a:pPr>
              <a:r>
                <a:rPr lang="en-US" altLang="zh-CN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Lucida Calligraphy" panose="03010101010101010101" pitchFamily="66" charset="0"/>
                </a:rPr>
                <a:t>What is Cruise Earth?</a:t>
              </a:r>
              <a:endPara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Lucida Calligraphy" panose="03010101010101010101" pitchFamily="66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3376FA-7FCD-4813-A733-F295D36916D8}"/>
                </a:ext>
              </a:extLst>
            </p:cNvPr>
            <p:cNvCxnSpPr/>
            <p:nvPr/>
          </p:nvCxnSpPr>
          <p:spPr>
            <a:xfrm>
              <a:off x="5740400" y="1123950"/>
              <a:ext cx="0" cy="50196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itle 46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项目</a:t>
            </a:r>
            <a:r>
              <a:rPr lang="en-US" dirty="0" err="1"/>
              <a:t>定义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F10632-8257-DFA5-8B72-5CF5FEF3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823" y="1028700"/>
            <a:ext cx="3921719" cy="31349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799E348-2F72-9C4E-F867-D0EBC79E98AD}"/>
              </a:ext>
            </a:extLst>
          </p:cNvPr>
          <p:cNvSpPr txBox="1"/>
          <p:nvPr/>
        </p:nvSpPr>
        <p:spPr>
          <a:xfrm>
            <a:off x="6042991" y="4631635"/>
            <a:ext cx="4843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“</a:t>
            </a:r>
            <a:r>
              <a:rPr lang="en-US" altLang="zh-CN" dirty="0"/>
              <a:t>Cruises Earth”</a:t>
            </a:r>
            <a:r>
              <a:rPr lang="zh-CN" altLang="en-US" dirty="0"/>
              <a:t>是一个环球船只信息数据中心，连接谷歌地图，能显示</a:t>
            </a:r>
            <a:r>
              <a:rPr lang="en-US" altLang="zh-CN" dirty="0"/>
              <a:t>normal</a:t>
            </a:r>
            <a:r>
              <a:rPr lang="zh-CN" altLang="en-US" dirty="0"/>
              <a:t>、</a:t>
            </a:r>
            <a:r>
              <a:rPr lang="en-US" altLang="zh-CN" dirty="0"/>
              <a:t>street</a:t>
            </a:r>
            <a:r>
              <a:rPr lang="zh-CN" altLang="en-US" dirty="0"/>
              <a:t>和遥感三种模式。系统会管理、查询、修改船只的信息和轨迹。</a:t>
            </a:r>
          </a:p>
        </p:txBody>
      </p:sp>
      <p:pic>
        <p:nvPicPr>
          <p:cNvPr id="1028" name="Picture 4" descr="Cruise Earth icon look like a globe 3D with shading and highlights and metallic colors。第 1 个图像，共 4 个图像">
            <a:extLst>
              <a:ext uri="{FF2B5EF4-FFF2-40B4-BE49-F238E27FC236}">
                <a16:creationId xmlns:a16="http://schemas.microsoft.com/office/drawing/2014/main" id="{3D591641-1731-D2B8-1B0C-A98FFF497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3" y="3148841"/>
            <a:ext cx="2899534" cy="289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060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4A86A-BA1D-02B1-0A0C-D27216DE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项目结构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EACBE636-AC56-61ED-12D4-684C8F24AAFD}"/>
              </a:ext>
            </a:extLst>
          </p:cNvPr>
          <p:cNvGrpSpPr/>
          <p:nvPr/>
        </p:nvGrpSpPr>
        <p:grpSpPr>
          <a:xfrm>
            <a:off x="673103" y="1123950"/>
            <a:ext cx="10714035" cy="5120284"/>
            <a:chOff x="673103" y="1123950"/>
            <a:chExt cx="10714035" cy="5120284"/>
          </a:xfrm>
        </p:grpSpPr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8D72E558-67C9-B5F8-7554-05117DC05EF7}"/>
                </a:ext>
              </a:extLst>
            </p:cNvPr>
            <p:cNvGrpSpPr/>
            <p:nvPr/>
          </p:nvGrpSpPr>
          <p:grpSpPr>
            <a:xfrm>
              <a:off x="6693149" y="1445688"/>
              <a:ext cx="4693989" cy="1562554"/>
              <a:chOff x="6826499" y="1449006"/>
              <a:chExt cx="4693989" cy="1562554"/>
            </a:xfrm>
          </p:grpSpPr>
          <p:sp>
            <p:nvSpPr>
              <p:cNvPr id="16" name="Rectangle: Rounded Corners 42">
                <a:extLst>
                  <a:ext uri="{FF2B5EF4-FFF2-40B4-BE49-F238E27FC236}">
                    <a16:creationId xmlns:a16="http://schemas.microsoft.com/office/drawing/2014/main" id="{87DF9B5A-0EFC-6267-E8CD-36E16E080CFD}"/>
                  </a:ext>
                </a:extLst>
              </p:cNvPr>
              <p:cNvSpPr/>
              <p:nvPr/>
            </p:nvSpPr>
            <p:spPr>
              <a:xfrm>
                <a:off x="6826499" y="1776327"/>
                <a:ext cx="577851" cy="577851"/>
              </a:xfrm>
              <a:prstGeom prst="roundRect">
                <a:avLst>
                  <a:gd name="adj" fmla="val 15000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01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38">
                <a:extLst>
                  <a:ext uri="{FF2B5EF4-FFF2-40B4-BE49-F238E27FC236}">
                    <a16:creationId xmlns:a16="http://schemas.microsoft.com/office/drawing/2014/main" id="{B41C0C2F-93F4-82DA-A5EA-A32558C73561}"/>
                  </a:ext>
                </a:extLst>
              </p:cNvPr>
              <p:cNvSpPr txBox="1"/>
              <p:nvPr/>
            </p:nvSpPr>
            <p:spPr>
              <a:xfrm>
                <a:off x="7708899" y="1881069"/>
                <a:ext cx="3760306" cy="113049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buSzPct val="25000"/>
                </a:pPr>
                <a:r>
                  <a:rPr lang="zh-CN" altLang="en-US" sz="1100" dirty="0"/>
                  <a:t>选择的是</a:t>
                </a:r>
                <a:r>
                  <a:rPr lang="en-US" altLang="zh-CN" sz="1100" dirty="0"/>
                  <a:t>SQLite3</a:t>
                </a:r>
                <a:r>
                  <a:rPr lang="zh-CN" altLang="en-US" sz="1100" dirty="0"/>
                  <a:t>，它是是遵守</a:t>
                </a:r>
                <a:r>
                  <a:rPr lang="en-US" altLang="zh-CN" sz="1100" dirty="0"/>
                  <a:t>ACID</a:t>
                </a:r>
                <a:r>
                  <a:rPr lang="zh-CN" altLang="en-US" sz="1100" dirty="0"/>
                  <a:t>的关系数据库管理系统，它包含在一个相对小的</a:t>
                </a:r>
                <a:r>
                  <a:rPr lang="en-US" altLang="zh-CN" sz="1100" dirty="0"/>
                  <a:t>C</a:t>
                </a:r>
                <a:r>
                  <a:rPr lang="zh-CN" altLang="en-US" sz="1100" dirty="0"/>
                  <a:t>程序库中。与许多其它数据库管理系统不同，</a:t>
                </a:r>
                <a:r>
                  <a:rPr lang="en-US" altLang="zh-CN" sz="1100" dirty="0"/>
                  <a:t>SQLite</a:t>
                </a:r>
                <a:r>
                  <a:rPr lang="zh-CN" altLang="en-US" sz="1100" dirty="0"/>
                  <a:t>不是一个客户端</a:t>
                </a:r>
                <a:r>
                  <a:rPr lang="en-US" altLang="zh-CN" sz="1100" dirty="0"/>
                  <a:t>/</a:t>
                </a:r>
                <a:r>
                  <a:rPr lang="zh-CN" altLang="en-US" sz="1100" dirty="0"/>
                  <a:t>服务器结构的数据库引擎，而是被集成在用户程序中。</a:t>
                </a:r>
              </a:p>
            </p:txBody>
          </p:sp>
          <p:sp>
            <p:nvSpPr>
              <p:cNvPr id="18" name="TextBox 39">
                <a:extLst>
                  <a:ext uri="{FF2B5EF4-FFF2-40B4-BE49-F238E27FC236}">
                    <a16:creationId xmlns:a16="http://schemas.microsoft.com/office/drawing/2014/main" id="{64FFE826-055A-7FB4-4A52-EEFE6838EBA1}"/>
                  </a:ext>
                </a:extLst>
              </p:cNvPr>
              <p:cNvSpPr txBox="1"/>
              <p:nvPr/>
            </p:nvSpPr>
            <p:spPr>
              <a:xfrm>
                <a:off x="7708899" y="1449006"/>
                <a:ext cx="3811589" cy="471820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1600" b="1" dirty="0"/>
                  <a:t>底层数据库</a:t>
                </a:r>
              </a:p>
            </p:txBody>
          </p:sp>
        </p:grpSp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BB0A6E94-20BC-D616-F0C4-2826C761F671}"/>
                </a:ext>
              </a:extLst>
            </p:cNvPr>
            <p:cNvGrpSpPr/>
            <p:nvPr/>
          </p:nvGrpSpPr>
          <p:grpSpPr>
            <a:xfrm>
              <a:off x="6693148" y="4940492"/>
              <a:ext cx="4693990" cy="1303742"/>
              <a:chOff x="6826498" y="5883467"/>
              <a:chExt cx="4693990" cy="1303742"/>
            </a:xfrm>
          </p:grpSpPr>
          <p:sp>
            <p:nvSpPr>
              <p:cNvPr id="13" name="Rectangle: Rounded Corners 44">
                <a:extLst>
                  <a:ext uri="{FF2B5EF4-FFF2-40B4-BE49-F238E27FC236}">
                    <a16:creationId xmlns:a16="http://schemas.microsoft.com/office/drawing/2014/main" id="{AC6E1C86-F7D0-85D1-A365-29F60D3EE208}"/>
                  </a:ext>
                </a:extLst>
              </p:cNvPr>
              <p:cNvSpPr/>
              <p:nvPr/>
            </p:nvSpPr>
            <p:spPr>
              <a:xfrm>
                <a:off x="6826498" y="6231483"/>
                <a:ext cx="577851" cy="577851"/>
              </a:xfrm>
              <a:prstGeom prst="roundRect">
                <a:avLst>
                  <a:gd name="adj" fmla="val 15000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03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36">
                <a:extLst>
                  <a:ext uri="{FF2B5EF4-FFF2-40B4-BE49-F238E27FC236}">
                    <a16:creationId xmlns:a16="http://schemas.microsoft.com/office/drawing/2014/main" id="{41AB3BD1-9D6D-C2E1-5C51-3E55347321ED}"/>
                  </a:ext>
                </a:extLst>
              </p:cNvPr>
              <p:cNvSpPr txBox="1"/>
              <p:nvPr/>
            </p:nvSpPr>
            <p:spPr>
              <a:xfrm>
                <a:off x="7708899" y="6431459"/>
                <a:ext cx="3760306" cy="75575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buSzPct val="25000"/>
                </a:pPr>
                <a:r>
                  <a:rPr lang="zh-CN" altLang="en-US" sz="1200" dirty="0"/>
                  <a:t>通过谷歌地图</a:t>
                </a:r>
                <a:r>
                  <a:rPr lang="en-US" altLang="zh-CN" sz="1200" dirty="0"/>
                  <a:t>API</a:t>
                </a:r>
                <a:r>
                  <a:rPr lang="zh-CN" altLang="en-US" sz="1200" dirty="0"/>
                  <a:t>联网加载显示地图，通过相关程序渲染，并在程序显示。（此功能依赖网速和渲染）</a:t>
                </a:r>
              </a:p>
            </p:txBody>
          </p:sp>
          <p:sp>
            <p:nvSpPr>
              <p:cNvPr id="15" name="TextBox 37">
                <a:extLst>
                  <a:ext uri="{FF2B5EF4-FFF2-40B4-BE49-F238E27FC236}">
                    <a16:creationId xmlns:a16="http://schemas.microsoft.com/office/drawing/2014/main" id="{ACD77E0F-9764-7D7D-78A9-D9D8E7943F00}"/>
                  </a:ext>
                </a:extLst>
              </p:cNvPr>
              <p:cNvSpPr txBox="1"/>
              <p:nvPr/>
            </p:nvSpPr>
            <p:spPr>
              <a:xfrm>
                <a:off x="7708899" y="5883467"/>
                <a:ext cx="3811589" cy="471820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1600" b="1" dirty="0"/>
                  <a:t>界面显示</a:t>
                </a:r>
              </a:p>
            </p:txBody>
          </p:sp>
        </p:grpSp>
        <p:sp>
          <p:nvSpPr>
            <p:cNvPr id="6" name="TextBox 31">
              <a:extLst>
                <a:ext uri="{FF2B5EF4-FFF2-40B4-BE49-F238E27FC236}">
                  <a16:creationId xmlns:a16="http://schemas.microsoft.com/office/drawing/2014/main" id="{96F88429-7C01-42DF-9AED-07A3F83C4163}"/>
                </a:ext>
              </a:extLst>
            </p:cNvPr>
            <p:cNvSpPr txBox="1"/>
            <p:nvPr/>
          </p:nvSpPr>
          <p:spPr>
            <a:xfrm>
              <a:off x="673103" y="2644794"/>
              <a:ext cx="4635497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/>
                <a:t>从结构了解</a:t>
              </a:r>
              <a:r>
                <a:rPr lang="zh-CN" altLang="en-US" sz="2400" b="1"/>
                <a:t>本项目的实现</a:t>
              </a:r>
              <a:endParaRPr lang="zh-CN" altLang="en-US" sz="2400" b="1" dirty="0"/>
            </a:p>
          </p:txBody>
        </p:sp>
        <p:sp>
          <p:nvSpPr>
            <p:cNvPr id="7" name="TextBox 32">
              <a:extLst>
                <a:ext uri="{FF2B5EF4-FFF2-40B4-BE49-F238E27FC236}">
                  <a16:creationId xmlns:a16="http://schemas.microsoft.com/office/drawing/2014/main" id="{331C30DC-D5D0-3C9E-6BFC-6595C43827CA}"/>
                </a:ext>
              </a:extLst>
            </p:cNvPr>
            <p:cNvSpPr txBox="1"/>
            <p:nvPr/>
          </p:nvSpPr>
          <p:spPr>
            <a:xfrm>
              <a:off x="1269450" y="3496956"/>
              <a:ext cx="1374359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buSzPct val="25000"/>
              </a:pPr>
              <a:r>
                <a:rPr lang="zh-CN" altLang="en-US" sz="1200" dirty="0"/>
                <a:t>数据库</a:t>
              </a:r>
              <a:r>
                <a:rPr lang="en-US" altLang="zh-CN" sz="1200" dirty="0"/>
                <a:t>+</a:t>
              </a:r>
              <a:r>
                <a:rPr lang="zh-CN" altLang="en-US" sz="1200" dirty="0"/>
                <a:t>地图界面</a:t>
              </a:r>
            </a:p>
          </p:txBody>
        </p:sp>
        <p:cxnSp>
          <p:nvCxnSpPr>
            <p:cNvPr id="8" name="Straight Connector 33">
              <a:extLst>
                <a:ext uri="{FF2B5EF4-FFF2-40B4-BE49-F238E27FC236}">
                  <a16:creationId xmlns:a16="http://schemas.microsoft.com/office/drawing/2014/main" id="{E9D772D6-7945-8C0B-DF39-B456C3DB87C6}"/>
                </a:ext>
              </a:extLst>
            </p:cNvPr>
            <p:cNvCxnSpPr/>
            <p:nvPr/>
          </p:nvCxnSpPr>
          <p:spPr>
            <a:xfrm>
              <a:off x="5740400" y="1123950"/>
              <a:ext cx="0" cy="50196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FCB58EBA-6AC8-D7BE-0EE7-D6142030C0CC}"/>
                </a:ext>
              </a:extLst>
            </p:cNvPr>
            <p:cNvGrpSpPr/>
            <p:nvPr/>
          </p:nvGrpSpPr>
          <p:grpSpPr>
            <a:xfrm>
              <a:off x="6693148" y="3498619"/>
              <a:ext cx="4636968" cy="1170502"/>
              <a:chOff x="6826498" y="3957358"/>
              <a:chExt cx="4636968" cy="1170502"/>
            </a:xfrm>
          </p:grpSpPr>
          <p:sp>
            <p:nvSpPr>
              <p:cNvPr id="10" name="TextBox 35">
                <a:extLst>
                  <a:ext uri="{FF2B5EF4-FFF2-40B4-BE49-F238E27FC236}">
                    <a16:creationId xmlns:a16="http://schemas.microsoft.com/office/drawing/2014/main" id="{B5CA282D-1D90-8FDC-C53F-E9773EF9E2D2}"/>
                  </a:ext>
                </a:extLst>
              </p:cNvPr>
              <p:cNvSpPr txBox="1"/>
              <p:nvPr/>
            </p:nvSpPr>
            <p:spPr bwMode="auto">
              <a:xfrm>
                <a:off x="7703160" y="3957358"/>
                <a:ext cx="3748828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1600" b="1" dirty="0">
                    <a:solidFill>
                      <a:schemeClr val="accent1"/>
                    </a:solidFill>
                  </a:rPr>
                  <a:t>中间数据处理</a:t>
                </a:r>
              </a:p>
            </p:txBody>
          </p:sp>
          <p:sp>
            <p:nvSpPr>
              <p:cNvPr id="11" name="Rectangle: Rounded Corners 5">
                <a:extLst>
                  <a:ext uri="{FF2B5EF4-FFF2-40B4-BE49-F238E27FC236}">
                    <a16:creationId xmlns:a16="http://schemas.microsoft.com/office/drawing/2014/main" id="{0DDE8BD8-DE68-E6ED-8356-9854FD7A2EF6}"/>
                  </a:ext>
                </a:extLst>
              </p:cNvPr>
              <p:cNvSpPr/>
              <p:nvPr/>
            </p:nvSpPr>
            <p:spPr>
              <a:xfrm>
                <a:off x="6826498" y="4092526"/>
                <a:ext cx="577851" cy="577851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02</a:t>
                </a:r>
                <a:endParaRPr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450C96D4-CAA5-CBD2-DD0E-E1694CE6440C}"/>
                  </a:ext>
                </a:extLst>
              </p:cNvPr>
              <p:cNvSpPr txBox="1"/>
              <p:nvPr/>
            </p:nvSpPr>
            <p:spPr>
              <a:xfrm>
                <a:off x="7703160" y="4372110"/>
                <a:ext cx="3760306" cy="75575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buSzPct val="25000"/>
                </a:pPr>
                <a:r>
                  <a:rPr lang="zh-CN" altLang="en-US" sz="1200" dirty="0"/>
                  <a:t>从数据库中查询信息，并计算航线相关信息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331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647FAA-E452-B025-7360-AD1458CE1D0C}"/>
              </a:ext>
            </a:extLst>
          </p:cNvPr>
          <p:cNvGrpSpPr/>
          <p:nvPr/>
        </p:nvGrpSpPr>
        <p:grpSpPr>
          <a:xfrm>
            <a:off x="660400" y="1130298"/>
            <a:ext cx="11034383" cy="4525609"/>
            <a:chOff x="660400" y="1130298"/>
            <a:chExt cx="11034383" cy="45256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9A3060-8198-A121-7A07-7BC677028721}"/>
                </a:ext>
              </a:extLst>
            </p:cNvPr>
            <p:cNvGrpSpPr/>
            <p:nvPr/>
          </p:nvGrpSpPr>
          <p:grpSpPr>
            <a:xfrm>
              <a:off x="756557" y="1130298"/>
              <a:ext cx="5445473" cy="471816"/>
              <a:chOff x="764373" y="1850089"/>
              <a:chExt cx="5445473" cy="47181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0EBFD5-10EE-05C9-D455-BD7453FE7574}"/>
                  </a:ext>
                </a:extLst>
              </p:cNvPr>
              <p:cNvSpPr/>
              <p:nvPr/>
            </p:nvSpPr>
            <p:spPr>
              <a:xfrm>
                <a:off x="1439392" y="1850089"/>
                <a:ext cx="4770454" cy="4718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zh-CN" sz="2400" b="1" dirty="0">
                    <a:solidFill>
                      <a:schemeClr val="tx1"/>
                    </a:solidFill>
                  </a:rPr>
                  <a:t>SQLite3</a:t>
                </a:r>
                <a:r>
                  <a:rPr kumimoji="1" lang="zh-CN" altLang="en-US" sz="2400" b="1" dirty="0">
                    <a:solidFill>
                      <a:schemeClr val="tx1"/>
                    </a:solidFill>
                  </a:rPr>
                  <a:t>的三大优势</a:t>
                </a: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FAE5230-B0BE-008A-697E-D9BD73350928}"/>
                  </a:ext>
                </a:extLst>
              </p:cNvPr>
              <p:cNvSpPr/>
              <p:nvPr/>
            </p:nvSpPr>
            <p:spPr>
              <a:xfrm>
                <a:off x="1050123" y="1850091"/>
                <a:ext cx="190500" cy="377952"/>
              </a:xfrm>
              <a:custGeom>
                <a:avLst/>
                <a:gdLst>
                  <a:gd name="connsiteX0" fmla="*/ 190500 w 190500"/>
                  <a:gd name="connsiteY0" fmla="*/ 377952 h 377952"/>
                  <a:gd name="connsiteX1" fmla="*/ 190500 w 190500"/>
                  <a:gd name="connsiteY1" fmla="*/ 187452 h 377952"/>
                  <a:gd name="connsiteX2" fmla="*/ 81820 w 190500"/>
                  <a:gd name="connsiteY2" fmla="*/ 187452 h 377952"/>
                  <a:gd name="connsiteX3" fmla="*/ 190500 w 190500"/>
                  <a:gd name="connsiteY3" fmla="*/ 81725 h 377952"/>
                  <a:gd name="connsiteX4" fmla="*/ 190500 w 190500"/>
                  <a:gd name="connsiteY4" fmla="*/ 0 h 377952"/>
                  <a:gd name="connsiteX5" fmla="*/ 0 w 190500"/>
                  <a:gd name="connsiteY5" fmla="*/ 187452 h 377952"/>
                  <a:gd name="connsiteX6" fmla="*/ 0 w 190500"/>
                  <a:gd name="connsiteY6" fmla="*/ 187452 h 377952"/>
                  <a:gd name="connsiteX7" fmla="*/ 0 w 190500"/>
                  <a:gd name="connsiteY7" fmla="*/ 377952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190500" y="377952"/>
                    </a:moveTo>
                    <a:lnTo>
                      <a:pt x="190500" y="187452"/>
                    </a:lnTo>
                    <a:lnTo>
                      <a:pt x="81820" y="187452"/>
                    </a:lnTo>
                    <a:cubicBezTo>
                      <a:pt x="83469" y="128608"/>
                      <a:pt x="131633" y="81753"/>
                      <a:pt x="190500" y="81725"/>
                    </a:cubicBezTo>
                    <a:lnTo>
                      <a:pt x="190500" y="0"/>
                    </a:lnTo>
                    <a:cubicBezTo>
                      <a:pt x="86469" y="-13"/>
                      <a:pt x="1665" y="83434"/>
                      <a:pt x="0" y="187452"/>
                    </a:cubicBezTo>
                    <a:lnTo>
                      <a:pt x="0" y="187452"/>
                    </a:lnTo>
                    <a:lnTo>
                      <a:pt x="0" y="377952"/>
                    </a:lnTo>
                    <a:close/>
                  </a:path>
                </a:pathLst>
              </a:custGeom>
              <a:solidFill>
                <a:schemeClr val="accent1"/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11FD265-1C18-DE0D-CFF0-9E001C364AFF}"/>
                  </a:ext>
                </a:extLst>
              </p:cNvPr>
              <p:cNvSpPr/>
              <p:nvPr/>
            </p:nvSpPr>
            <p:spPr>
              <a:xfrm>
                <a:off x="764373" y="1850091"/>
                <a:ext cx="190500" cy="377952"/>
              </a:xfrm>
              <a:custGeom>
                <a:avLst/>
                <a:gdLst>
                  <a:gd name="connsiteX0" fmla="*/ 190500 w 190500"/>
                  <a:gd name="connsiteY0" fmla="*/ 377952 h 377952"/>
                  <a:gd name="connsiteX1" fmla="*/ 190500 w 190500"/>
                  <a:gd name="connsiteY1" fmla="*/ 187452 h 377952"/>
                  <a:gd name="connsiteX2" fmla="*/ 81820 w 190500"/>
                  <a:gd name="connsiteY2" fmla="*/ 187452 h 377952"/>
                  <a:gd name="connsiteX3" fmla="*/ 190500 w 190500"/>
                  <a:gd name="connsiteY3" fmla="*/ 81725 h 377952"/>
                  <a:gd name="connsiteX4" fmla="*/ 190500 w 190500"/>
                  <a:gd name="connsiteY4" fmla="*/ 0 h 377952"/>
                  <a:gd name="connsiteX5" fmla="*/ 0 w 190500"/>
                  <a:gd name="connsiteY5" fmla="*/ 187452 h 377952"/>
                  <a:gd name="connsiteX6" fmla="*/ 0 w 190500"/>
                  <a:gd name="connsiteY6" fmla="*/ 187452 h 377952"/>
                  <a:gd name="connsiteX7" fmla="*/ 0 w 190500"/>
                  <a:gd name="connsiteY7" fmla="*/ 377952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190500" y="377952"/>
                    </a:moveTo>
                    <a:lnTo>
                      <a:pt x="190500" y="187452"/>
                    </a:lnTo>
                    <a:lnTo>
                      <a:pt x="81820" y="187452"/>
                    </a:lnTo>
                    <a:cubicBezTo>
                      <a:pt x="83469" y="128608"/>
                      <a:pt x="131633" y="81753"/>
                      <a:pt x="190500" y="81725"/>
                    </a:cubicBezTo>
                    <a:lnTo>
                      <a:pt x="190500" y="0"/>
                    </a:lnTo>
                    <a:cubicBezTo>
                      <a:pt x="86469" y="-13"/>
                      <a:pt x="1665" y="83434"/>
                      <a:pt x="0" y="187452"/>
                    </a:cubicBezTo>
                    <a:lnTo>
                      <a:pt x="0" y="187452"/>
                    </a:lnTo>
                    <a:lnTo>
                      <a:pt x="0" y="377952"/>
                    </a:lnTo>
                    <a:close/>
                  </a:path>
                </a:pathLst>
              </a:custGeom>
              <a:solidFill>
                <a:schemeClr val="accent1"/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62842B-0B9C-13C2-8925-44D5051B04B1}"/>
                </a:ext>
              </a:extLst>
            </p:cNvPr>
            <p:cNvGrpSpPr/>
            <p:nvPr/>
          </p:nvGrpSpPr>
          <p:grpSpPr>
            <a:xfrm>
              <a:off x="4346925" y="3578033"/>
              <a:ext cx="3661333" cy="1856275"/>
              <a:chOff x="778034" y="4167311"/>
              <a:chExt cx="3661333" cy="18562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FF0B0A4-CA2C-CEF9-C6D6-D4FEAE7EA3A6}"/>
                  </a:ext>
                </a:extLst>
              </p:cNvPr>
              <p:cNvGrpSpPr/>
              <p:nvPr/>
            </p:nvGrpSpPr>
            <p:grpSpPr>
              <a:xfrm>
                <a:off x="778034" y="4167311"/>
                <a:ext cx="2829127" cy="540000"/>
                <a:chOff x="999357" y="4123882"/>
                <a:chExt cx="2829127" cy="54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BEF8BC3-5C9D-85A5-0B95-79F351E17CAF}"/>
                    </a:ext>
                  </a:extLst>
                </p:cNvPr>
                <p:cNvSpPr/>
                <p:nvPr/>
              </p:nvSpPr>
              <p:spPr>
                <a:xfrm>
                  <a:off x="1582686" y="4130939"/>
                  <a:ext cx="2245798" cy="5258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kumimoji="1" lang="en-US" altLang="zh-CN" sz="1600" b="1" dirty="0">
                      <a:solidFill>
                        <a:schemeClr val="tx1"/>
                      </a:solidFill>
                    </a:rPr>
                    <a:t>Easy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C129A3C-04D2-BDD9-65A7-092A5E7C3F54}"/>
                    </a:ext>
                  </a:extLst>
                </p:cNvPr>
                <p:cNvSpPr txBox="1"/>
                <p:nvPr/>
              </p:nvSpPr>
              <p:spPr>
                <a:xfrm>
                  <a:off x="999357" y="4123882"/>
                  <a:ext cx="540000" cy="540000"/>
                </a:xfrm>
                <a:prstGeom prst="ellipse">
                  <a:avLst/>
                </a:prstGeom>
                <a:solidFill>
                  <a:schemeClr val="tx2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algn="ctr">
                    <a:defRPr kumimoji="1" sz="20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lang="en-US" altLang="zh-CN" dirty="0"/>
                    <a:t>02</a:t>
                  </a:r>
                  <a:endParaRPr lang="zh-CN" altLang="en-US" dirty="0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C99797-531F-7705-1EBB-04469D2307C9}"/>
                  </a:ext>
                </a:extLst>
              </p:cNvPr>
              <p:cNvSpPr/>
              <p:nvPr/>
            </p:nvSpPr>
            <p:spPr>
              <a:xfrm>
                <a:off x="1361363" y="4716589"/>
                <a:ext cx="3078004" cy="13069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1200" dirty="0">
                    <a:solidFill>
                      <a:schemeClr val="tx1"/>
                    </a:solidFill>
                  </a:rPr>
                  <a:t>SQLite</a:t>
                </a:r>
                <a:r>
                  <a:rPr kumimoji="1" lang="zh-CN" altLang="en-US" sz="1200" dirty="0">
                    <a:solidFill>
                      <a:schemeClr val="tx1"/>
                    </a:solidFill>
                  </a:rPr>
                  <a:t>数据库存储在单个文件中，这使得它们具有很高的可移植性。您可以轻松地在系统之间移动数据库文件或将其发送给其他系统。这可能有助于共享或分发本项目中收集的巡航数据。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61F0771-C2B1-1494-6B84-F79A06843495}"/>
                </a:ext>
              </a:extLst>
            </p:cNvPr>
            <p:cNvGrpSpPr/>
            <p:nvPr/>
          </p:nvGrpSpPr>
          <p:grpSpPr>
            <a:xfrm>
              <a:off x="660400" y="3578033"/>
              <a:ext cx="3661333" cy="1856275"/>
              <a:chOff x="778034" y="4167311"/>
              <a:chExt cx="3661333" cy="185627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513B506-297E-3FD9-75A5-ADD0F909ACEE}"/>
                  </a:ext>
                </a:extLst>
              </p:cNvPr>
              <p:cNvGrpSpPr/>
              <p:nvPr/>
            </p:nvGrpSpPr>
            <p:grpSpPr>
              <a:xfrm>
                <a:off x="778034" y="4167311"/>
                <a:ext cx="1922130" cy="540000"/>
                <a:chOff x="999357" y="4123882"/>
                <a:chExt cx="1922130" cy="54000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AD87CAA-DCA0-3C77-98AA-CD7699449811}"/>
                    </a:ext>
                  </a:extLst>
                </p:cNvPr>
                <p:cNvSpPr/>
                <p:nvPr/>
              </p:nvSpPr>
              <p:spPr>
                <a:xfrm>
                  <a:off x="1582686" y="4130939"/>
                  <a:ext cx="1338801" cy="5258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kumimoji="1" lang="en-US" altLang="zh-CN" sz="1600" b="1" dirty="0">
                      <a:solidFill>
                        <a:schemeClr val="tx1"/>
                      </a:solidFill>
                    </a:rPr>
                    <a:t>Local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1ADDD77-4B6F-067E-C015-1B68F21BF988}"/>
                    </a:ext>
                  </a:extLst>
                </p:cNvPr>
                <p:cNvSpPr txBox="1"/>
                <p:nvPr/>
              </p:nvSpPr>
              <p:spPr>
                <a:xfrm>
                  <a:off x="999357" y="4123882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algn="ctr">
                    <a:defRPr kumimoji="1" sz="20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lang="en-US" altLang="zh-CN" dirty="0"/>
                    <a:t>01</a:t>
                  </a:r>
                  <a:endParaRPr lang="zh-CN" altLang="en-US" dirty="0"/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9DFBB3-D2F5-5FE2-2778-120EF86CFC50}"/>
                  </a:ext>
                </a:extLst>
              </p:cNvPr>
              <p:cNvSpPr/>
              <p:nvPr/>
            </p:nvSpPr>
            <p:spPr>
              <a:xfrm>
                <a:off x="1361363" y="4716589"/>
                <a:ext cx="3078004" cy="13069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1200" dirty="0">
                    <a:solidFill>
                      <a:schemeClr val="tx1"/>
                    </a:solidFill>
                  </a:rPr>
                  <a:t>SQLite3</a:t>
                </a: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将数据存储在本地文件中，使其易于设置和使用。不需要单独的服务器进程或系统，这简化了配置和数据管理。当这个项目从网页抓取过渡到本地数据存储时，这一点特别有用。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28D94E2-09A8-3428-E73A-CAEBD44BCC18}"/>
                </a:ext>
              </a:extLst>
            </p:cNvPr>
            <p:cNvGrpSpPr/>
            <p:nvPr/>
          </p:nvGrpSpPr>
          <p:grpSpPr>
            <a:xfrm>
              <a:off x="8033450" y="3578033"/>
              <a:ext cx="3661333" cy="2077874"/>
              <a:chOff x="778034" y="4167311"/>
              <a:chExt cx="3661333" cy="207787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3923EB7-FA78-6E02-A7D2-5453E897D991}"/>
                  </a:ext>
                </a:extLst>
              </p:cNvPr>
              <p:cNvGrpSpPr/>
              <p:nvPr/>
            </p:nvGrpSpPr>
            <p:grpSpPr>
              <a:xfrm>
                <a:off x="778034" y="4167311"/>
                <a:ext cx="1922130" cy="540000"/>
                <a:chOff x="999357" y="4123882"/>
                <a:chExt cx="1922130" cy="5400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D0EC229-C7E1-C664-3207-3DF62F775DB7}"/>
                    </a:ext>
                  </a:extLst>
                </p:cNvPr>
                <p:cNvSpPr/>
                <p:nvPr/>
              </p:nvSpPr>
              <p:spPr>
                <a:xfrm>
                  <a:off x="1582686" y="4130939"/>
                  <a:ext cx="1338801" cy="5258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108000" tIns="108000" rIns="108000" bIns="108000" rtlCol="0" anchor="b" anchorCtr="0">
                  <a:norm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kumimoji="1" lang="en-US" altLang="zh-CN" sz="1600" b="1" dirty="0">
                      <a:solidFill>
                        <a:schemeClr val="tx1"/>
                      </a:solidFill>
                    </a:rPr>
                    <a:t>Reliable</a:t>
                  </a:r>
                  <a:endParaRPr kumimoji="1" lang="zh-CN" alt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C48DC44-8C08-16A9-E7C0-E8D42C423A48}"/>
                    </a:ext>
                  </a:extLst>
                </p:cNvPr>
                <p:cNvSpPr txBox="1"/>
                <p:nvPr/>
              </p:nvSpPr>
              <p:spPr>
                <a:xfrm>
                  <a:off x="999357" y="4123882"/>
                  <a:ext cx="540000" cy="540000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algn="ctr">
                    <a:defRPr kumimoji="1" sz="2000" b="1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lang="en-US" altLang="zh-CN" dirty="0"/>
                    <a:t>03</a:t>
                  </a:r>
                  <a:endParaRPr lang="zh-CN" altLang="en-US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AC45463-64AD-2104-BD41-AFDDDF07F8D9}"/>
                  </a:ext>
                </a:extLst>
              </p:cNvPr>
              <p:cNvSpPr/>
              <p:nvPr/>
            </p:nvSpPr>
            <p:spPr>
              <a:xfrm>
                <a:off x="1361363" y="4716589"/>
                <a:ext cx="3078004" cy="15285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1200" dirty="0">
                    <a:solidFill>
                      <a:schemeClr val="tx1"/>
                    </a:solidFill>
                  </a:rPr>
                  <a:t>SQLite</a:t>
                </a:r>
                <a:r>
                  <a:rPr kumimoji="1" lang="zh-CN" altLang="en-US" sz="1200" dirty="0">
                    <a:solidFill>
                      <a:schemeClr val="tx1"/>
                    </a:solidFill>
                  </a:rPr>
                  <a:t>是</a:t>
                </a:r>
                <a:r>
                  <a:rPr kumimoji="1" lang="en-US" altLang="zh-CN" sz="1200" dirty="0">
                    <a:solidFill>
                      <a:schemeClr val="tx1"/>
                    </a:solidFill>
                  </a:rPr>
                  <a:t>acid</a:t>
                </a: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兼容的，这意味着它遵循原子性、一致性、隔离性和持久性的属性。这样可以确保可靠地处理数据库事务，并且即使在系统崩溃或电源故障的情况下，数据也保持一致。这种可靠性对于在该项目中保持准确和一致的巡航数据至关重要。</a:t>
                </a:r>
              </a:p>
            </p:txBody>
          </p:sp>
        </p:grpSp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技术路线 </a:t>
            </a:r>
            <a:r>
              <a:rPr lang="en-US" altLang="zh-CN" dirty="0"/>
              <a:t>- </a:t>
            </a:r>
            <a:r>
              <a:rPr lang="zh-CN" altLang="en-US" dirty="0"/>
              <a:t>关于数据库的选择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21D761-5778-3329-AF3C-996C3C973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13" y="1749938"/>
            <a:ext cx="4382112" cy="1673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282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327F55B-32C3-9358-F12B-88787B37D4A9}"/>
              </a:ext>
            </a:extLst>
          </p:cNvPr>
          <p:cNvGrpSpPr/>
          <p:nvPr/>
        </p:nvGrpSpPr>
        <p:grpSpPr>
          <a:xfrm>
            <a:off x="660400" y="1448730"/>
            <a:ext cx="10858500" cy="3294986"/>
            <a:chOff x="660400" y="1448730"/>
            <a:chExt cx="10858500" cy="329498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2C424CE-B0CF-8133-76C0-76650E39A455}"/>
                </a:ext>
              </a:extLst>
            </p:cNvPr>
            <p:cNvGrpSpPr/>
            <p:nvPr/>
          </p:nvGrpSpPr>
          <p:grpSpPr>
            <a:xfrm>
              <a:off x="660400" y="3735957"/>
              <a:ext cx="10858498" cy="1007759"/>
              <a:chOff x="660400" y="3735957"/>
              <a:chExt cx="10858498" cy="100775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74D08BE-4143-EAFC-1FA1-61C21C7272D3}"/>
                  </a:ext>
                </a:extLst>
              </p:cNvPr>
              <p:cNvGrpSpPr/>
              <p:nvPr/>
            </p:nvGrpSpPr>
            <p:grpSpPr>
              <a:xfrm>
                <a:off x="660400" y="3735957"/>
                <a:ext cx="3110399" cy="1007759"/>
                <a:chOff x="805988" y="4215411"/>
                <a:chExt cx="1797512" cy="1007759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620EFF4-65FB-E1C0-7795-FE72BC56E94D}"/>
                    </a:ext>
                  </a:extLst>
                </p:cNvPr>
                <p:cNvSpPr/>
                <p:nvPr/>
              </p:nvSpPr>
              <p:spPr>
                <a:xfrm>
                  <a:off x="805988" y="4215411"/>
                  <a:ext cx="314149" cy="54272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CN" b="1" dirty="0"/>
                    <a:t>01</a:t>
                  </a:r>
                  <a:endParaRPr lang="zh-CN" altLang="en-US" b="1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C4EC46B-5FE3-42A8-89BF-FB6F9CEB414B}"/>
                    </a:ext>
                  </a:extLst>
                </p:cNvPr>
                <p:cNvSpPr/>
                <p:nvPr/>
              </p:nvSpPr>
              <p:spPr>
                <a:xfrm>
                  <a:off x="805988" y="4915393"/>
                  <a:ext cx="1797512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街景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DBA96DE-FD10-C38C-B169-F1E8E6654314}"/>
                  </a:ext>
                </a:extLst>
              </p:cNvPr>
              <p:cNvGrpSpPr/>
              <p:nvPr/>
            </p:nvGrpSpPr>
            <p:grpSpPr>
              <a:xfrm>
                <a:off x="4534449" y="3735957"/>
                <a:ext cx="3110399" cy="1007759"/>
                <a:chOff x="805988" y="4215411"/>
                <a:chExt cx="1797512" cy="1007759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DF9B4F3-D229-4E05-50CE-6248102283AD}"/>
                    </a:ext>
                  </a:extLst>
                </p:cNvPr>
                <p:cNvSpPr/>
                <p:nvPr/>
              </p:nvSpPr>
              <p:spPr>
                <a:xfrm>
                  <a:off x="805988" y="4215411"/>
                  <a:ext cx="314149" cy="54272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02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A320FAA-940F-CA72-5869-AC5827D804D4}"/>
                    </a:ext>
                  </a:extLst>
                </p:cNvPr>
                <p:cNvSpPr/>
                <p:nvPr/>
              </p:nvSpPr>
              <p:spPr>
                <a:xfrm>
                  <a:off x="805988" y="4915393"/>
                  <a:ext cx="1797512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普通模式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B78EDF7-50CE-7AC3-4B78-A101B0A9D4D8}"/>
                  </a:ext>
                </a:extLst>
              </p:cNvPr>
              <p:cNvGrpSpPr/>
              <p:nvPr/>
            </p:nvGrpSpPr>
            <p:grpSpPr>
              <a:xfrm>
                <a:off x="8408499" y="3735957"/>
                <a:ext cx="3110399" cy="1007759"/>
                <a:chOff x="805988" y="4215411"/>
                <a:chExt cx="1797512" cy="1007759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44AB817-E844-E2D3-8962-20D4FD6E6D3A}"/>
                    </a:ext>
                  </a:extLst>
                </p:cNvPr>
                <p:cNvSpPr/>
                <p:nvPr/>
              </p:nvSpPr>
              <p:spPr>
                <a:xfrm>
                  <a:off x="805988" y="4215411"/>
                  <a:ext cx="314149" cy="54272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r>
                    <a:rPr lang="en-US" altLang="zh-CN" b="1" dirty="0"/>
                    <a:t>03</a:t>
                  </a:r>
                  <a:endParaRPr lang="zh-CN" altLang="en-US" b="1" dirty="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A725505-66B6-12B6-EB9D-B7ADC5F89D93}"/>
                    </a:ext>
                  </a:extLst>
                </p:cNvPr>
                <p:cNvSpPr/>
                <p:nvPr/>
              </p:nvSpPr>
              <p:spPr>
                <a:xfrm>
                  <a:off x="805988" y="4915393"/>
                  <a:ext cx="1797512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卫星遥感</a:t>
                  </a: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45FB48-48D1-7B10-2C52-7C09ABA80B12}"/>
                </a:ext>
              </a:extLst>
            </p:cNvPr>
            <p:cNvGrpSpPr/>
            <p:nvPr/>
          </p:nvGrpSpPr>
          <p:grpSpPr>
            <a:xfrm>
              <a:off x="6417574" y="1448730"/>
              <a:ext cx="5101326" cy="1142444"/>
              <a:chOff x="6417574" y="1448730"/>
              <a:chExt cx="5101326" cy="114244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D52672-84ED-0889-02D7-5CC7BF0EA76A}"/>
                  </a:ext>
                </a:extLst>
              </p:cNvPr>
              <p:cNvSpPr txBox="1"/>
              <p:nvPr/>
            </p:nvSpPr>
            <p:spPr>
              <a:xfrm>
                <a:off x="6417574" y="1448730"/>
                <a:ext cx="510132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solidFill>
                      <a:schemeClr val="tx1"/>
                    </a:solidFill>
                  </a:rPr>
                  <a:t>谷歌地图</a:t>
                </a:r>
                <a:r>
                  <a:rPr lang="en-US" altLang="zh-CN" sz="2400" b="1" dirty="0"/>
                  <a:t> – </a:t>
                </a:r>
                <a:r>
                  <a:rPr lang="zh-CN" altLang="en-US" sz="2400" b="1" dirty="0"/>
                  <a:t>覆盖全球的地图</a:t>
                </a:r>
                <a:endPara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E72890F-AF53-6D02-CE05-9534A33AE974}"/>
                  </a:ext>
                </a:extLst>
              </p:cNvPr>
              <p:cNvSpPr/>
              <p:nvPr/>
            </p:nvSpPr>
            <p:spPr>
              <a:xfrm>
                <a:off x="6417574" y="2170573"/>
                <a:ext cx="5101326" cy="4206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 err="1">
                    <a:solidFill>
                      <a:schemeClr val="tx1"/>
                    </a:solidFill>
                    <a:effectLst/>
                  </a:rPr>
                  <a:t>云计算在各行业的应用案例</a:t>
                </a:r>
              </a:p>
            </p:txBody>
          </p:sp>
        </p:grpSp>
      </p:grp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技术路线</a:t>
            </a:r>
            <a:r>
              <a:rPr lang="en-US" dirty="0"/>
              <a:t> – </a:t>
            </a:r>
            <a:r>
              <a:rPr lang="zh-CN" altLang="en-US" dirty="0"/>
              <a:t>数据来源</a:t>
            </a:r>
            <a:endParaRPr lang="en-US" dirty="0"/>
          </a:p>
        </p:txBody>
      </p:sp>
      <p:pic>
        <p:nvPicPr>
          <p:cNvPr id="3074" name="Picture 2" descr="google map 的图像结果">
            <a:extLst>
              <a:ext uri="{FF2B5EF4-FFF2-40B4-BE49-F238E27FC236}">
                <a16:creationId xmlns:a16="http://schemas.microsoft.com/office/drawing/2014/main" id="{01698546-7993-9DE2-8DFE-E72F1857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49" y="1310178"/>
            <a:ext cx="2825068" cy="20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 map 的图像结果">
            <a:extLst>
              <a:ext uri="{FF2B5EF4-FFF2-40B4-BE49-F238E27FC236}">
                <a16:creationId xmlns:a16="http://schemas.microsoft.com/office/drawing/2014/main" id="{EC2DF153-99A2-0BD6-EF75-F7219AD3B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938" y="4900978"/>
            <a:ext cx="42957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815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技术路线 </a:t>
            </a:r>
            <a:r>
              <a:rPr lang="en-US" altLang="zh-CN" dirty="0"/>
              <a:t>- Python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2C4660-D56D-D373-0A84-95E17E34DC14}"/>
              </a:ext>
            </a:extLst>
          </p:cNvPr>
          <p:cNvSpPr txBox="1"/>
          <p:nvPr/>
        </p:nvSpPr>
        <p:spPr>
          <a:xfrm>
            <a:off x="660400" y="1524003"/>
            <a:ext cx="48591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ython有大量的库和框架，可以帮助处理各种任务。在这个项目中，例如，`requests`和`BeautifulSoup`库可以用于网络爬虫，`pandas`可以用于数据处理，`sqlite3`可以用于数据库操作，`customtkinter`和`TkinterMapView`可以用于创建图形用户界面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Python可以在多种操作系统上运行，包括Windows、Mac OS和Linux。这使得Python程序易于部署和分发。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当然，本人对</a:t>
            </a:r>
            <a:r>
              <a:rPr lang="en-US" altLang="zh-CN" dirty="0"/>
              <a:t>Python</a:t>
            </a:r>
            <a:r>
              <a:rPr lang="zh-CN" altLang="en-US" dirty="0"/>
              <a:t>语言的熟悉也让它成为了我的开发语言首选。</a:t>
            </a:r>
          </a:p>
        </p:txBody>
      </p:sp>
      <p:pic>
        <p:nvPicPr>
          <p:cNvPr id="4098" name="Picture 2" descr="python language 的图像结果">
            <a:extLst>
              <a:ext uri="{FF2B5EF4-FFF2-40B4-BE49-F238E27FC236}">
                <a16:creationId xmlns:a16="http://schemas.microsoft.com/office/drawing/2014/main" id="{5CDABDD7-84E3-5956-86B1-17147A092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472" y="2143125"/>
            <a:ext cx="3810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4380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6FAC6-4C41-6540-4DB1-6DB9DEF1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技术路线</a:t>
            </a:r>
            <a:r>
              <a:rPr lang="en-US" altLang="zh-CN" dirty="0"/>
              <a:t>-</a:t>
            </a:r>
            <a:r>
              <a:rPr lang="en-US" altLang="zh-CN" dirty="0" err="1"/>
              <a:t>TkinterMapview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7B2CD8-7610-2898-4423-745DD6D94AF9}"/>
              </a:ext>
            </a:extLst>
          </p:cNvPr>
          <p:cNvSpPr txBox="1"/>
          <p:nvPr/>
        </p:nvSpPr>
        <p:spPr>
          <a:xfrm>
            <a:off x="660400" y="1524003"/>
            <a:ext cx="48591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TkinterMapView</a:t>
            </a:r>
            <a:r>
              <a:rPr lang="en-US" altLang="zh-CN" dirty="0"/>
              <a:t> </a:t>
            </a:r>
            <a:r>
              <a:rPr lang="zh-CN" altLang="en-US" dirty="0"/>
              <a:t>是一个开源项目，它将流行的</a:t>
            </a:r>
            <a:r>
              <a:rPr lang="en-US" altLang="zh-CN" dirty="0" err="1"/>
              <a:t>Tkinter</a:t>
            </a:r>
            <a:r>
              <a:rPr lang="en-US" altLang="zh-CN" dirty="0"/>
              <a:t> GUI</a:t>
            </a:r>
            <a:r>
              <a:rPr lang="zh-CN" altLang="en-US" dirty="0"/>
              <a:t>库与强大的</a:t>
            </a:r>
            <a:r>
              <a:rPr lang="en-US" altLang="zh-CN" dirty="0" err="1"/>
              <a:t>Mapbox</a:t>
            </a:r>
            <a:r>
              <a:rPr lang="en-US" altLang="zh-CN" dirty="0"/>
              <a:t> API</a:t>
            </a:r>
            <a:r>
              <a:rPr lang="zh-CN" altLang="en-US" dirty="0"/>
              <a:t>结合，让</a:t>
            </a:r>
            <a:r>
              <a:rPr lang="en-US" altLang="zh-CN" dirty="0"/>
              <a:t>Python</a:t>
            </a:r>
            <a:r>
              <a:rPr lang="zh-CN" altLang="en-US" dirty="0"/>
              <a:t>开发者能够轻松地在桌面应用程序中创建交互式地图视图。通过这个项目，你可以利用</a:t>
            </a:r>
            <a:r>
              <a:rPr lang="en-US" altLang="zh-CN" dirty="0"/>
              <a:t>Python</a:t>
            </a:r>
            <a:r>
              <a:rPr lang="zh-CN" altLang="en-US" dirty="0"/>
              <a:t>的力量，为用户提供定制化的地图体验，而不必精通复杂的地理信息系统。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764583-030C-08D9-7115-342655B2F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087" y="856343"/>
            <a:ext cx="5777666" cy="46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70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D7064-6AAB-41CF-A668-307E2675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技术路线</a:t>
            </a:r>
            <a:r>
              <a:rPr lang="en-US" altLang="zh-CN" dirty="0"/>
              <a:t>-SQLite3</a:t>
            </a:r>
            <a:r>
              <a:rPr lang="zh-CN" altLang="en-US" dirty="0"/>
              <a:t>优化技巧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6032F8-1737-8128-E96A-1D889E3AC7FF}"/>
              </a:ext>
            </a:extLst>
          </p:cNvPr>
          <p:cNvSpPr txBox="1"/>
          <p:nvPr/>
        </p:nvSpPr>
        <p:spPr>
          <a:xfrm>
            <a:off x="602343" y="17191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82A2D"/>
                </a:solidFill>
                <a:effectLst/>
                <a:highlight>
                  <a:srgbClr val="FFFFFF"/>
                </a:highlight>
                <a:latin typeface="-apple-system"/>
              </a:rPr>
              <a:t>使用事务：使用事务可以提高性能，减少磁盘</a:t>
            </a:r>
            <a:r>
              <a:rPr lang="en-US" altLang="zh-CN" b="0" i="0" dirty="0">
                <a:solidFill>
                  <a:srgbClr val="282A2D"/>
                </a:solidFill>
                <a:effectLst/>
                <a:highlight>
                  <a:srgbClr val="FFFFFF"/>
                </a:highlight>
                <a:latin typeface="-apple-system"/>
              </a:rPr>
              <a:t>IO</a:t>
            </a:r>
            <a:r>
              <a:rPr lang="zh-CN" altLang="en-US" b="0" i="0" dirty="0">
                <a:solidFill>
                  <a:srgbClr val="282A2D"/>
                </a:solidFill>
                <a:effectLst/>
                <a:highlight>
                  <a:srgbClr val="FFFFFF"/>
                </a:highlight>
                <a:latin typeface="-apple-system"/>
              </a:rPr>
              <a:t>的频率。通过将一系列操作封装在事务中，并将事务提交到数据库，可以减少磁盘写入的次数。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79CB77-7F41-59E8-E8A9-990594EB29A3}"/>
              </a:ext>
            </a:extLst>
          </p:cNvPr>
          <p:cNvSpPr txBox="1"/>
          <p:nvPr/>
        </p:nvSpPr>
        <p:spPr>
          <a:xfrm>
            <a:off x="660400" y="389239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82A2D"/>
                </a:solidFill>
                <a:effectLst/>
                <a:highlight>
                  <a:srgbClr val="FFFFFF"/>
                </a:highlight>
                <a:latin typeface="-apple-system"/>
              </a:rPr>
              <a:t>使用写日志模式（</a:t>
            </a:r>
            <a:r>
              <a:rPr lang="en-US" altLang="zh-CN" b="0" i="0" dirty="0">
                <a:solidFill>
                  <a:srgbClr val="282A2D"/>
                </a:solidFill>
                <a:effectLst/>
                <a:highlight>
                  <a:srgbClr val="FFFFFF"/>
                </a:highlight>
                <a:latin typeface="-apple-system"/>
              </a:rPr>
              <a:t>Write-Ahead-Logging</a:t>
            </a:r>
            <a:r>
              <a:rPr lang="zh-CN" altLang="en-US" b="0" i="0" dirty="0">
                <a:solidFill>
                  <a:srgbClr val="282A2D"/>
                </a:solidFill>
                <a:effectLst/>
                <a:highlight>
                  <a:srgbClr val="FFFFFF"/>
                </a:highlight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282A2D"/>
                </a:solidFill>
                <a:effectLst/>
                <a:highlight>
                  <a:srgbClr val="FFFFFF"/>
                </a:highlight>
                <a:latin typeface="-apple-system"/>
              </a:rPr>
              <a:t>WAL</a:t>
            </a:r>
            <a:r>
              <a:rPr lang="zh-CN" altLang="en-US" b="0" i="0" dirty="0">
                <a:solidFill>
                  <a:srgbClr val="282A2D"/>
                </a:solidFill>
                <a:effectLst/>
                <a:highlight>
                  <a:srgbClr val="FFFFFF"/>
                </a:highlight>
                <a:latin typeface="-apple-system"/>
              </a:rPr>
              <a:t>）：</a:t>
            </a:r>
            <a:r>
              <a:rPr lang="en-US" altLang="zh-CN" b="0" i="0" dirty="0">
                <a:solidFill>
                  <a:srgbClr val="282A2D"/>
                </a:solidFill>
                <a:effectLst/>
                <a:highlight>
                  <a:srgbClr val="FFFFFF"/>
                </a:highlight>
                <a:latin typeface="-apple-system"/>
              </a:rPr>
              <a:t>WAL</a:t>
            </a:r>
            <a:r>
              <a:rPr lang="zh-CN" altLang="en-US" b="0" i="0" dirty="0">
                <a:solidFill>
                  <a:srgbClr val="282A2D"/>
                </a:solidFill>
                <a:effectLst/>
                <a:highlight>
                  <a:srgbClr val="FFFFFF"/>
                </a:highlight>
                <a:latin typeface="-apple-system"/>
              </a:rPr>
              <a:t>模式可以提高同时读写的性能，尤其适用于并发访问的场景。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801B8B-4A06-79E1-376F-9A09ECA2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222" y="849902"/>
            <a:ext cx="3416894" cy="25790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E1A790-5426-29AD-DE51-531EAFE3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222" y="3805223"/>
            <a:ext cx="3416894" cy="16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41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C28832-1413-4125-8319-FBE861154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48" y="1"/>
            <a:ext cx="10858500" cy="75040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地图算法设计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AB7107-507B-D43C-53BC-84A7E000A383}"/>
              </a:ext>
            </a:extLst>
          </p:cNvPr>
          <p:cNvSpPr txBox="1"/>
          <p:nvPr/>
        </p:nvSpPr>
        <p:spPr>
          <a:xfrm>
            <a:off x="424070" y="1404730"/>
            <a:ext cx="1182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6BA9EB-F804-D8B5-5805-8D2A3666B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539" y="1404730"/>
            <a:ext cx="5274310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069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330_Outline/20240330/images_texture_2001_3000/b6dc58ba-9071-4ac0-939c-67937ac9cc29-4.source.default.zh-Hans.jpg"/>
  <p:tag name="OFFICEPLUS.THEME" val="New_Batches_0330_Outline/20240330/images_texture_2001_3000/b6dc58ba-9071-4ac0-939c-67937ac9cc29-4.source.default.zh-Hans-4.pptx"/>
  <p:tag name="OFFICEPLUS.OUTLINE" val="1654649"/>
  <p:tag name="OFFICEPLUS.OUTLINEEXTERNAL" val="c7798ce5-3dd5-1eb9-2a58-e1d9addec3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e69c5ac3-dafd-4b9a-bbf1-d26a1016f8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f3a6b9c-a19d-44ac-9d91-c049bbd3023a.pptx"/>
  <p:tag name="OFFICEPLUS.TAG" val="bd142c3d-b2ac-49d2-945d-a40ea7d68a02"/>
  <p:tag name="OFFICEPLUS.OUTLINECONTENT" val="412921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d1ce1a9-c434-48d1-b1be-e1a59cd206f6.pptx"/>
  <p:tag name="OFFICEPLUS.TAG" val="bd142c3d-b2ac-49d2-945d-a40ea7d68a02"/>
  <p:tag name="OFFICEPLUS.OUTLINECONTENT" val="412921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8ca8e61-9fdf-41e5-b47e-79df876d705b.pptx"/>
  <p:tag name="OFFICEPLUS.TAG" val="bd142c3d-b2ac-49d2-945d-a40ea7d68a02"/>
  <p:tag name="OFFICEPLUS.OUTLINECONTENT" val="4129213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d1ce1a9-c434-48d1-b1be-e1a59cd206f6.pptx"/>
  <p:tag name="OFFICEPLUS.TAG" val="bd142c3d-b2ac-49d2-945d-a40ea7d68a02"/>
  <p:tag name="OFFICEPLUS.OUTLINECONTENT" val="412921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23f5c11d-24e4-40da-9009-f0fed48e3ca6.pptx"/>
  <p:tag name="OFFICEPLUS.TAG" val="bd142c3d-b2ac-49d2-945d-a40ea7d68a02"/>
  <p:tag name="OFFICEPLUS.OUTLINECONTENT" val="412921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41ef217b-e000-426b-99cd-de64f2d390eb.pptx"/>
  <p:tag name="OFFICEPLUS.TAG" val="bd142c3d-b2ac-49d2-945d-a40ea7d68a02"/>
  <p:tag name="OFFICEPLUS.OUTLINECONTENT" val="4129213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2f38a169-d8db-404f-bcd0-1f31caec2321.pptx"/>
  <p:tag name="OFFICEPLUS.TAG" val="bd142c3d-b2ac-49d2-945d-a40ea7d68a02"/>
  <p:tag name="OFFICEPLUS.OUTLINECONTENT" val="41292153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54A7"/>
      </a:accent1>
      <a:accent2>
        <a:srgbClr val="4CA4FF"/>
      </a:accent2>
      <a:accent3>
        <a:srgbClr val="029EFF"/>
      </a:accent3>
      <a:accent4>
        <a:srgbClr val="3BCDFF"/>
      </a:accent4>
      <a:accent5>
        <a:srgbClr val="003378"/>
      </a:accent5>
      <a:accent6>
        <a:srgbClr val="61D4FF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851</Words>
  <Application>Microsoft Office PowerPoint</Application>
  <PresentationFormat>宽屏</PresentationFormat>
  <Paragraphs>84</Paragraphs>
  <Slides>15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-apple-system</vt:lpstr>
      <vt:lpstr>等线</vt:lpstr>
      <vt:lpstr>仿宋</vt:lpstr>
      <vt:lpstr>黑体</vt:lpstr>
      <vt:lpstr>华文宋体</vt:lpstr>
      <vt:lpstr>微软雅黑</vt:lpstr>
      <vt:lpstr>Arial</vt:lpstr>
      <vt:lpstr>Century Gothic</vt:lpstr>
      <vt:lpstr>Lucida Calligraphy</vt:lpstr>
      <vt:lpstr>Designed by OfficePLUS</vt:lpstr>
      <vt:lpstr>Introduction to  Cruise Earth Database</vt:lpstr>
      <vt:lpstr>项目定义</vt:lpstr>
      <vt:lpstr>项目结构</vt:lpstr>
      <vt:lpstr>技术路线 - 关于数据库的选择</vt:lpstr>
      <vt:lpstr>技术路线 – 数据来源</vt:lpstr>
      <vt:lpstr>技术路线 - Python</vt:lpstr>
      <vt:lpstr>技术路线-TkinterMapview</vt:lpstr>
      <vt:lpstr>技术路线-SQLite3优化技巧</vt:lpstr>
      <vt:lpstr>地图算法设计</vt:lpstr>
      <vt:lpstr>开发里程碑</vt:lpstr>
      <vt:lpstr>程序结构划分</vt:lpstr>
      <vt:lpstr>程序的演示</vt:lpstr>
      <vt:lpstr>程序仍需解决的问题：</vt:lpstr>
      <vt:lpstr>PowerPoint 演示文稿</vt:lpstr>
      <vt:lpstr>Thank You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Julius Zhu</cp:lastModifiedBy>
  <cp:revision>10</cp:revision>
  <dcterms:created xsi:type="dcterms:W3CDTF">2023-07-20T03:04:31Z</dcterms:created>
  <dcterms:modified xsi:type="dcterms:W3CDTF">2024-06-16T04:30:21Z</dcterms:modified>
</cp:coreProperties>
</file>